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613" r:id="rId2"/>
    <p:sldId id="634" r:id="rId3"/>
    <p:sldId id="635" r:id="rId4"/>
    <p:sldId id="636" r:id="rId5"/>
    <p:sldId id="579" r:id="rId6"/>
    <p:sldId id="580" r:id="rId7"/>
    <p:sldId id="581" r:id="rId8"/>
    <p:sldId id="582" r:id="rId9"/>
    <p:sldId id="583" r:id="rId10"/>
    <p:sldId id="584" r:id="rId11"/>
    <p:sldId id="585" r:id="rId12"/>
    <p:sldId id="586" r:id="rId13"/>
    <p:sldId id="637" r:id="rId14"/>
    <p:sldId id="638"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4" r:id="rId31"/>
    <p:sldId id="655" r:id="rId32"/>
    <p:sldId id="656" r:id="rId33"/>
    <p:sldId id="657" r:id="rId34"/>
    <p:sldId id="658" r:id="rId35"/>
    <p:sldId id="660" r:id="rId36"/>
    <p:sldId id="65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413"/>
  </p:normalViewPr>
  <p:slideViewPr>
    <p:cSldViewPr snapToGrid="0">
      <p:cViewPr varScale="1">
        <p:scale>
          <a:sx n="118" d="100"/>
          <a:sy n="118" d="100"/>
        </p:scale>
        <p:origin x="1560"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57365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1811753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3: Circuit Partitioning – 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600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407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337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E47B-7561-7546-8813-3A1A84270F6F}"/>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FA5D5130-4EEB-6344-B406-3DA01F870D4D}"/>
              </a:ext>
            </a:extLst>
          </p:cNvPr>
          <p:cNvSpPr>
            <a:spLocks noGrp="1"/>
          </p:cNvSpPr>
          <p:nvPr>
            <p:ph idx="1"/>
          </p:nvPr>
        </p:nvSpPr>
        <p:spPr/>
        <p:txBody>
          <a:bodyPr>
            <a:normAutofit fontScale="92500"/>
          </a:bodyPr>
          <a:lstStyle/>
          <a:p>
            <a:pPr eaLnBrk="1" hangingPunct="1">
              <a:lnSpc>
                <a:spcPct val="90000"/>
              </a:lnSpc>
            </a:pPr>
            <a:r>
              <a:rPr lang="en-US" altLang="zh-TW" b="1" dirty="0">
                <a:ea typeface="新細明體" panose="02020500000000000000" pitchFamily="18" charset="-120"/>
              </a:rPr>
              <a:t>Partitioning</a:t>
            </a:r>
          </a:p>
          <a:p>
            <a:pPr lvl="1" eaLnBrk="1" hangingPunct="1">
              <a:lnSpc>
                <a:spcPct val="90000"/>
              </a:lnSpc>
            </a:pPr>
            <a:r>
              <a:rPr lang="en-US" altLang="zh-TW" sz="2800" dirty="0">
                <a:ea typeface="新細明體" panose="02020500000000000000" pitchFamily="18" charset="-120"/>
              </a:rPr>
              <a:t>Dividing bigger circuits into a small number of partitions (top down)</a:t>
            </a:r>
          </a:p>
          <a:p>
            <a:pPr eaLnBrk="1" hangingPunct="1">
              <a:lnSpc>
                <a:spcPct val="90000"/>
              </a:lnSpc>
            </a:pPr>
            <a:r>
              <a:rPr lang="en-US" altLang="zh-TW" b="1" dirty="0">
                <a:ea typeface="新細明體" panose="02020500000000000000" pitchFamily="18" charset="-120"/>
              </a:rPr>
              <a:t>Clustering</a:t>
            </a:r>
          </a:p>
          <a:p>
            <a:pPr lvl="1" eaLnBrk="1" hangingPunct="1">
              <a:lnSpc>
                <a:spcPct val="90000"/>
              </a:lnSpc>
            </a:pPr>
            <a:r>
              <a:rPr lang="en-US" altLang="zh-TW" sz="2800" dirty="0">
                <a:ea typeface="新細明體" panose="02020500000000000000" pitchFamily="18" charset="-120"/>
              </a:rPr>
              <a:t>Cluster small cells into bigger clusters (bottom up)</a:t>
            </a:r>
          </a:p>
          <a:p>
            <a:pPr eaLnBrk="1" hangingPunct="1">
              <a:lnSpc>
                <a:spcPct val="90000"/>
              </a:lnSpc>
            </a:pPr>
            <a:r>
              <a:rPr lang="en-US" altLang="zh-TW" b="1" dirty="0">
                <a:ea typeface="新細明體" panose="02020500000000000000" pitchFamily="18" charset="-120"/>
              </a:rPr>
              <a:t>Covering / Technology Mapping</a:t>
            </a:r>
          </a:p>
          <a:p>
            <a:pPr lvl="1" eaLnBrk="1" hangingPunct="1">
              <a:lnSpc>
                <a:spcPct val="90000"/>
              </a:lnSpc>
            </a:pPr>
            <a:r>
              <a:rPr lang="en-US" altLang="zh-TW" sz="2800" dirty="0">
                <a:ea typeface="新細明體" panose="02020500000000000000" pitchFamily="18" charset="-120"/>
              </a:rPr>
              <a:t>Clustering such that each partition (cluster) has special structure</a:t>
            </a:r>
          </a:p>
          <a:p>
            <a:pPr eaLnBrk="1" hangingPunct="1">
              <a:lnSpc>
                <a:spcPct val="90000"/>
              </a:lnSpc>
            </a:pPr>
            <a:r>
              <a:rPr lang="en-US" altLang="zh-TW" b="1" dirty="0">
                <a:ea typeface="新細明體" panose="02020500000000000000" pitchFamily="18" charset="-120"/>
              </a:rPr>
              <a:t>k-way Partitioning</a:t>
            </a:r>
          </a:p>
          <a:p>
            <a:pPr lvl="1" eaLnBrk="1" hangingPunct="1">
              <a:lnSpc>
                <a:spcPct val="90000"/>
              </a:lnSpc>
            </a:pPr>
            <a:r>
              <a:rPr lang="en-US" altLang="zh-TW" sz="2800" dirty="0">
                <a:ea typeface="新細明體" panose="02020500000000000000" pitchFamily="18" charset="-120"/>
              </a:rPr>
              <a:t>Dividing into </a:t>
            </a:r>
            <a:r>
              <a:rPr lang="en-US" altLang="zh-TW" sz="2800" i="1" dirty="0">
                <a:ea typeface="新細明體" panose="02020500000000000000" pitchFamily="18" charset="-120"/>
              </a:rPr>
              <a:t>k</a:t>
            </a:r>
            <a:r>
              <a:rPr lang="en-US" altLang="zh-TW" sz="2800" dirty="0">
                <a:ea typeface="新細明體" panose="02020500000000000000" pitchFamily="18" charset="-120"/>
              </a:rPr>
              <a:t> partitions</a:t>
            </a:r>
          </a:p>
          <a:p>
            <a:pPr eaLnBrk="1" hangingPunct="1">
              <a:lnSpc>
                <a:spcPct val="90000"/>
              </a:lnSpc>
            </a:pPr>
            <a:r>
              <a:rPr lang="en-US" altLang="zh-TW" b="1" dirty="0" err="1">
                <a:ea typeface="新細明體" panose="02020500000000000000" pitchFamily="18" charset="-120"/>
              </a:rPr>
              <a:t>Bipartitioning</a:t>
            </a:r>
            <a:endParaRPr lang="en-US" altLang="zh-TW" b="1" dirty="0">
              <a:ea typeface="新細明體" panose="02020500000000000000" pitchFamily="18" charset="-120"/>
            </a:endParaRPr>
          </a:p>
          <a:p>
            <a:pPr lvl="1" eaLnBrk="1" hangingPunct="1">
              <a:lnSpc>
                <a:spcPct val="90000"/>
              </a:lnSpc>
            </a:pPr>
            <a:r>
              <a:rPr lang="en-US" altLang="zh-TW" sz="2800" dirty="0">
                <a:ea typeface="新細明體" panose="02020500000000000000" pitchFamily="18" charset="-120"/>
              </a:rPr>
              <a:t>2-way partitioning</a:t>
            </a:r>
          </a:p>
        </p:txBody>
      </p:sp>
    </p:spTree>
    <p:extLst>
      <p:ext uri="{BB962C8B-B14F-4D97-AF65-F5344CB8AC3E}">
        <p14:creationId xmlns:p14="http://schemas.microsoft.com/office/powerpoint/2010/main" val="2697421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AC28-EC12-CB4D-9FD7-DB057A3912FA}"/>
              </a:ext>
            </a:extLst>
          </p:cNvPr>
          <p:cNvSpPr>
            <a:spLocks noGrp="1"/>
          </p:cNvSpPr>
          <p:nvPr>
            <p:ph type="title"/>
          </p:nvPr>
        </p:nvSpPr>
        <p:spPr/>
        <p:txBody>
          <a:bodyPr/>
          <a:lstStyle/>
          <a:p>
            <a:r>
              <a:rPr lang="en-US" dirty="0"/>
              <a:t>Circuit Representation</a:t>
            </a:r>
          </a:p>
        </p:txBody>
      </p:sp>
      <p:sp>
        <p:nvSpPr>
          <p:cNvPr id="3" name="Content Placeholder 2">
            <a:extLst>
              <a:ext uri="{FF2B5EF4-FFF2-40B4-BE49-F238E27FC236}">
                <a16:creationId xmlns:a16="http://schemas.microsoft.com/office/drawing/2014/main" id="{C086BDE5-5A2F-CC42-AC0A-263805B3BDF3}"/>
              </a:ext>
            </a:extLst>
          </p:cNvPr>
          <p:cNvSpPr>
            <a:spLocks noGrp="1"/>
          </p:cNvSpPr>
          <p:nvPr>
            <p:ph idx="1"/>
          </p:nvPr>
        </p:nvSpPr>
        <p:spPr/>
        <p:txBody>
          <a:bodyPr>
            <a:normAutofit lnSpcReduction="10000"/>
          </a:bodyPr>
          <a:lstStyle/>
          <a:p>
            <a:pPr eaLnBrk="1" hangingPunct="1">
              <a:lnSpc>
                <a:spcPct val="90000"/>
              </a:lnSpc>
            </a:pPr>
            <a:r>
              <a:rPr lang="en-US" altLang="zh-TW" b="1" dirty="0">
                <a:ea typeface="新細明體" panose="02020500000000000000" pitchFamily="18" charset="-120"/>
              </a:rPr>
              <a:t>Netlist</a:t>
            </a:r>
          </a:p>
          <a:p>
            <a:pPr lvl="1" eaLnBrk="1" hangingPunct="1">
              <a:lnSpc>
                <a:spcPct val="90000"/>
              </a:lnSpc>
            </a:pPr>
            <a:r>
              <a:rPr lang="en-US" altLang="zh-TW" dirty="0">
                <a:ea typeface="新細明體" panose="02020500000000000000" pitchFamily="18" charset="-120"/>
              </a:rPr>
              <a:t>Gates: A, B, C, D</a:t>
            </a:r>
          </a:p>
          <a:p>
            <a:pPr lvl="1" eaLnBrk="1" hangingPunct="1">
              <a:lnSpc>
                <a:spcPct val="90000"/>
              </a:lnSpc>
            </a:pPr>
            <a:r>
              <a:rPr lang="en-US" altLang="zh-TW" dirty="0">
                <a:ea typeface="新細明體" panose="02020500000000000000" pitchFamily="18" charset="-120"/>
              </a:rPr>
              <a:t>Nets: {A,B,C}, {B,D}, {C,D}</a:t>
            </a:r>
          </a:p>
          <a:p>
            <a:pPr eaLnBrk="1" hangingPunct="1">
              <a:lnSpc>
                <a:spcPct val="90000"/>
              </a:lnSpc>
            </a:pPr>
            <a:endParaRPr lang="en-US" altLang="zh-TW" dirty="0">
              <a:ea typeface="新細明體" panose="02020500000000000000" pitchFamily="18" charset="-120"/>
            </a:endParaRPr>
          </a:p>
          <a:p>
            <a:pPr eaLnBrk="1" hangingPunct="1">
              <a:lnSpc>
                <a:spcPct val="90000"/>
              </a:lnSpc>
            </a:pPr>
            <a:r>
              <a:rPr lang="en-US" altLang="zh-TW" b="1" dirty="0">
                <a:ea typeface="新細明體" panose="02020500000000000000" pitchFamily="18" charset="-120"/>
              </a:rPr>
              <a:t>Hypergraph</a:t>
            </a:r>
          </a:p>
          <a:p>
            <a:pPr lvl="1" eaLnBrk="1" hangingPunct="1">
              <a:lnSpc>
                <a:spcPct val="90000"/>
              </a:lnSpc>
            </a:pPr>
            <a:r>
              <a:rPr lang="en-US" altLang="zh-TW" dirty="0">
                <a:ea typeface="新細明體" panose="02020500000000000000" pitchFamily="18" charset="-120"/>
              </a:rPr>
              <a:t>Vertices: A, B, C, D</a:t>
            </a:r>
          </a:p>
          <a:p>
            <a:pPr lvl="1" eaLnBrk="1" hangingPunct="1">
              <a:lnSpc>
                <a:spcPct val="90000"/>
              </a:lnSpc>
            </a:pPr>
            <a:r>
              <a:rPr lang="en-US" altLang="zh-TW" dirty="0">
                <a:ea typeface="新細明體" panose="02020500000000000000" pitchFamily="18" charset="-120"/>
              </a:rPr>
              <a:t>Hyperedges: {A,B,C}, {B,D}, {C,D}</a:t>
            </a:r>
          </a:p>
          <a:p>
            <a:pPr eaLnBrk="1" hangingPunct="1">
              <a:lnSpc>
                <a:spcPct val="90000"/>
              </a:lnSpc>
            </a:pPr>
            <a:endParaRPr lang="en-US" altLang="zh-TW" dirty="0">
              <a:ea typeface="新細明體" panose="02020500000000000000" pitchFamily="18" charset="-120"/>
            </a:endParaRPr>
          </a:p>
          <a:p>
            <a:pPr lvl="1" eaLnBrk="1" hangingPunct="1">
              <a:lnSpc>
                <a:spcPct val="90000"/>
              </a:lnSpc>
            </a:pPr>
            <a:r>
              <a:rPr lang="en-US" altLang="zh-TW" dirty="0">
                <a:ea typeface="新細明體" panose="02020500000000000000" pitchFamily="18" charset="-120"/>
              </a:rPr>
              <a:t>Vertex label: Gate size/area</a:t>
            </a:r>
          </a:p>
          <a:p>
            <a:pPr lvl="1" eaLnBrk="1" hangingPunct="1">
              <a:lnSpc>
                <a:spcPct val="90000"/>
              </a:lnSpc>
            </a:pPr>
            <a:r>
              <a:rPr lang="en-US" altLang="zh-TW" dirty="0">
                <a:ea typeface="新細明體" panose="02020500000000000000" pitchFamily="18" charset="-120"/>
              </a:rPr>
              <a:t>Hyperedge label: </a:t>
            </a:r>
          </a:p>
          <a:p>
            <a:pPr eaLnBrk="1" hangingPunct="1">
              <a:lnSpc>
                <a:spcPct val="90000"/>
              </a:lnSpc>
              <a:buFont typeface="Wingdings" pitchFamily="2" charset="2"/>
              <a:buNone/>
            </a:pPr>
            <a:r>
              <a:rPr lang="en-US" altLang="zh-TW" dirty="0">
                <a:ea typeface="新細明體" panose="02020500000000000000" pitchFamily="18" charset="-120"/>
              </a:rPr>
              <a:t>	     Importance of net (weight)</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9436E902-6921-CF4C-8943-FC6C99B58F45}"/>
              </a:ext>
            </a:extLst>
          </p:cNvPr>
          <p:cNvGrpSpPr>
            <a:grpSpLocks/>
          </p:cNvGrpSpPr>
          <p:nvPr/>
        </p:nvGrpSpPr>
        <p:grpSpPr bwMode="auto">
          <a:xfrm>
            <a:off x="7848600" y="1751013"/>
            <a:ext cx="2640013" cy="1652587"/>
            <a:chOff x="3888" y="1049"/>
            <a:chExt cx="1663" cy="1041"/>
          </a:xfrm>
        </p:grpSpPr>
        <p:sp>
          <p:nvSpPr>
            <p:cNvPr id="5" name="AutoShape 5">
              <a:extLst>
                <a:ext uri="{FF2B5EF4-FFF2-40B4-BE49-F238E27FC236}">
                  <a16:creationId xmlns:a16="http://schemas.microsoft.com/office/drawing/2014/main" id="{188F321F-503E-394E-B5B1-B2EC0EB20FAA}"/>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5B91D3D2-E52D-8943-94BE-C021A9F8878F}"/>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614F81C1-EBEB-E84F-9FFE-39963165111E}"/>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04556CC7-BC63-474B-8DBE-46749B5B1C7E}"/>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B8111F21-E8ED-4A46-AFD8-0075DDC28D60}"/>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3667C682-AD94-B046-AADB-EF297D3B26BD}"/>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8CD2A304-5B64-2347-9487-9B0F3D7BE0C8}"/>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8A01E437-4DEF-DA45-BE1E-41E0F230B4A5}"/>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CC47ABC0-95C0-2040-83B6-FD43F2F05D86}"/>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14814BF9-CE87-2C41-97A8-2A86569B3188}"/>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42698F30-78CB-7847-91CB-415B4F6FBC9E}"/>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CE528635-2CD5-D645-831A-344B161C471D}"/>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0C015FC9-6971-FB46-B544-0F9692DCEF0E}"/>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grpSp>
        <p:nvGrpSpPr>
          <p:cNvPr id="18" name="Group 18">
            <a:extLst>
              <a:ext uri="{FF2B5EF4-FFF2-40B4-BE49-F238E27FC236}">
                <a16:creationId xmlns:a16="http://schemas.microsoft.com/office/drawing/2014/main" id="{63CD386E-0800-5F4A-8BC5-09D4C54FC074}"/>
              </a:ext>
            </a:extLst>
          </p:cNvPr>
          <p:cNvGrpSpPr>
            <a:grpSpLocks/>
          </p:cNvGrpSpPr>
          <p:nvPr/>
        </p:nvGrpSpPr>
        <p:grpSpPr bwMode="auto">
          <a:xfrm>
            <a:off x="7972425" y="4071938"/>
            <a:ext cx="2387600" cy="1871662"/>
            <a:chOff x="3966" y="2511"/>
            <a:chExt cx="1504" cy="1179"/>
          </a:xfrm>
        </p:grpSpPr>
        <p:sp>
          <p:nvSpPr>
            <p:cNvPr id="19" name="Oval 19">
              <a:extLst>
                <a:ext uri="{FF2B5EF4-FFF2-40B4-BE49-F238E27FC236}">
                  <a16:creationId xmlns:a16="http://schemas.microsoft.com/office/drawing/2014/main" id="{930FEBEF-89AD-D449-AF22-A580CB2477DB}"/>
                </a:ext>
              </a:extLst>
            </p:cNvPr>
            <p:cNvSpPr>
              <a:spLocks noChangeAspect="1" noChangeArrowheads="1"/>
            </p:cNvSpPr>
            <p:nvPr/>
          </p:nvSpPr>
          <p:spPr bwMode="auto">
            <a:xfrm rot="8402547">
              <a:off x="4184" y="3020"/>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DDF080DF-8932-1A42-A1F2-3276622EC882}"/>
                </a:ext>
              </a:extLst>
            </p:cNvPr>
            <p:cNvSpPr>
              <a:spLocks noChangeAspect="1" noChangeArrowheads="1"/>
            </p:cNvSpPr>
            <p:nvPr/>
          </p:nvSpPr>
          <p:spPr bwMode="auto">
            <a:xfrm rot="8402547">
              <a:off x="5203" y="3308"/>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BAA80A59-3643-7646-902B-45DB267BE2A9}"/>
                </a:ext>
              </a:extLst>
            </p:cNvPr>
            <p:cNvSpPr>
              <a:spLocks noChangeAspect="1" noChangeArrowheads="1"/>
            </p:cNvSpPr>
            <p:nvPr/>
          </p:nvSpPr>
          <p:spPr bwMode="auto">
            <a:xfrm rot="8402547">
              <a:off x="4738" y="2732"/>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706A142-594C-B748-B263-E921749D9D2E}"/>
                </a:ext>
              </a:extLst>
            </p:cNvPr>
            <p:cNvSpPr>
              <a:spLocks noChangeAspect="1" noChangeArrowheads="1"/>
            </p:cNvSpPr>
            <p:nvPr/>
          </p:nvSpPr>
          <p:spPr bwMode="auto">
            <a:xfrm rot="8402547">
              <a:off x="4738" y="3308"/>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3" name="AutoShape 23">
              <a:extLst>
                <a:ext uri="{FF2B5EF4-FFF2-40B4-BE49-F238E27FC236}">
                  <a16:creationId xmlns:a16="http://schemas.microsoft.com/office/drawing/2014/main" id="{8061E68A-ED3F-9B4B-AF57-6A9968620314}"/>
                </a:ext>
              </a:extLst>
            </p:cNvPr>
            <p:cNvSpPr>
              <a:spLocks noChangeAspect="1" noChangeArrowheads="1"/>
            </p:cNvSpPr>
            <p:nvPr/>
          </p:nvSpPr>
          <p:spPr bwMode="auto">
            <a:xfrm>
              <a:off x="4666" y="3257"/>
              <a:ext cx="664"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4" name="AutoShape 24">
              <a:extLst>
                <a:ext uri="{FF2B5EF4-FFF2-40B4-BE49-F238E27FC236}">
                  <a16:creationId xmlns:a16="http://schemas.microsoft.com/office/drawing/2014/main" id="{03D624F7-1F6A-8944-8F9B-2529C79B8F12}"/>
                </a:ext>
              </a:extLst>
            </p:cNvPr>
            <p:cNvSpPr>
              <a:spLocks noChangeAspect="1" noChangeArrowheads="1"/>
            </p:cNvSpPr>
            <p:nvPr/>
          </p:nvSpPr>
          <p:spPr bwMode="auto">
            <a:xfrm rot="3008715">
              <a:off x="4542" y="2968"/>
              <a:ext cx="913"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5" name="AutoShape 25">
              <a:extLst>
                <a:ext uri="{FF2B5EF4-FFF2-40B4-BE49-F238E27FC236}">
                  <a16:creationId xmlns:a16="http://schemas.microsoft.com/office/drawing/2014/main" id="{96609983-5658-5848-BD51-FF8EDC7A4BEE}"/>
                </a:ext>
              </a:extLst>
            </p:cNvPr>
            <p:cNvSpPr>
              <a:spLocks noChangeAspect="1" noChangeArrowheads="1"/>
            </p:cNvSpPr>
            <p:nvPr/>
          </p:nvSpPr>
          <p:spPr bwMode="auto">
            <a:xfrm rot="-5396544">
              <a:off x="4020" y="2650"/>
              <a:ext cx="842" cy="796"/>
            </a:xfrm>
            <a:prstGeom prst="triangle">
              <a:avLst>
                <a:gd name="adj" fmla="val 50000"/>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6" name="Text Box 26">
              <a:extLst>
                <a:ext uri="{FF2B5EF4-FFF2-40B4-BE49-F238E27FC236}">
                  <a16:creationId xmlns:a16="http://schemas.microsoft.com/office/drawing/2014/main" id="{D003DA34-8DC6-6D4F-86CC-ECB2D50F6B88}"/>
                </a:ext>
              </a:extLst>
            </p:cNvPr>
            <p:cNvSpPr txBox="1">
              <a:spLocks noChangeAspect="1" noChangeArrowheads="1"/>
            </p:cNvSpPr>
            <p:nvPr/>
          </p:nvSpPr>
          <p:spPr bwMode="auto">
            <a:xfrm>
              <a:off x="3966" y="2758"/>
              <a:ext cx="2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7" name="Text Box 27">
              <a:extLst>
                <a:ext uri="{FF2B5EF4-FFF2-40B4-BE49-F238E27FC236}">
                  <a16:creationId xmlns:a16="http://schemas.microsoft.com/office/drawing/2014/main" id="{539F2E46-6873-7E48-8ADC-021C60FDC4BB}"/>
                </a:ext>
              </a:extLst>
            </p:cNvPr>
            <p:cNvSpPr txBox="1">
              <a:spLocks noChangeAspect="1" noChangeArrowheads="1"/>
            </p:cNvSpPr>
            <p:nvPr/>
          </p:nvSpPr>
          <p:spPr bwMode="auto">
            <a:xfrm>
              <a:off x="4818" y="251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8" name="Text Box 28">
              <a:extLst>
                <a:ext uri="{FF2B5EF4-FFF2-40B4-BE49-F238E27FC236}">
                  <a16:creationId xmlns:a16="http://schemas.microsoft.com/office/drawing/2014/main" id="{F94ED90F-38AE-7A46-BB2A-28C726B78ADB}"/>
                </a:ext>
              </a:extLst>
            </p:cNvPr>
            <p:cNvSpPr txBox="1">
              <a:spLocks noChangeAspect="1" noChangeArrowheads="1"/>
            </p:cNvSpPr>
            <p:nvPr/>
          </p:nvSpPr>
          <p:spPr bwMode="auto">
            <a:xfrm>
              <a:off x="4626" y="34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9" name="Text Box 29">
              <a:extLst>
                <a:ext uri="{FF2B5EF4-FFF2-40B4-BE49-F238E27FC236}">
                  <a16:creationId xmlns:a16="http://schemas.microsoft.com/office/drawing/2014/main" id="{D5E07156-475D-5744-AAD3-E9CDEEF0442F}"/>
                </a:ext>
              </a:extLst>
            </p:cNvPr>
            <p:cNvSpPr txBox="1">
              <a:spLocks noChangeAspect="1" noChangeArrowheads="1"/>
            </p:cNvSpPr>
            <p:nvPr/>
          </p:nvSpPr>
          <p:spPr bwMode="auto">
            <a:xfrm>
              <a:off x="5215" y="339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Tree>
    <p:extLst>
      <p:ext uri="{BB962C8B-B14F-4D97-AF65-F5344CB8AC3E}">
        <p14:creationId xmlns:p14="http://schemas.microsoft.com/office/powerpoint/2010/main" val="140495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B61C-AB47-EA4D-9DFD-F8E76A9BB6C4}"/>
              </a:ext>
            </a:extLst>
          </p:cNvPr>
          <p:cNvSpPr>
            <a:spLocks noGrp="1"/>
          </p:cNvSpPr>
          <p:nvPr>
            <p:ph type="title"/>
          </p:nvPr>
        </p:nvSpPr>
        <p:spPr/>
        <p:txBody>
          <a:bodyPr/>
          <a:lstStyle/>
          <a:p>
            <a:r>
              <a:rPr lang="en-US" dirty="0"/>
              <a:t>Circuit Partition Formulation</a:t>
            </a:r>
          </a:p>
        </p:txBody>
      </p:sp>
      <p:grpSp>
        <p:nvGrpSpPr>
          <p:cNvPr id="4" name="Group 4">
            <a:extLst>
              <a:ext uri="{FF2B5EF4-FFF2-40B4-BE49-F238E27FC236}">
                <a16:creationId xmlns:a16="http://schemas.microsoft.com/office/drawing/2014/main" id="{FEE90B71-63DE-654D-81BE-B9D190C89C2E}"/>
              </a:ext>
            </a:extLst>
          </p:cNvPr>
          <p:cNvGrpSpPr>
            <a:grpSpLocks/>
          </p:cNvGrpSpPr>
          <p:nvPr/>
        </p:nvGrpSpPr>
        <p:grpSpPr bwMode="auto">
          <a:xfrm>
            <a:off x="2016493" y="1637767"/>
            <a:ext cx="8159013" cy="4831129"/>
            <a:chOff x="1040" y="1498"/>
            <a:chExt cx="3808" cy="2528"/>
          </a:xfrm>
        </p:grpSpPr>
        <p:sp>
          <p:nvSpPr>
            <p:cNvPr id="5" name="Text Box 5">
              <a:extLst>
                <a:ext uri="{FF2B5EF4-FFF2-40B4-BE49-F238E27FC236}">
                  <a16:creationId xmlns:a16="http://schemas.microsoft.com/office/drawing/2014/main" id="{AA81935E-C90F-6A4C-8441-54B6DC88EDEE}"/>
                </a:ext>
              </a:extLst>
            </p:cNvPr>
            <p:cNvSpPr txBox="1">
              <a:spLocks noChangeAspect="1" noChangeArrowheads="1"/>
            </p:cNvSpPr>
            <p:nvPr/>
          </p:nvSpPr>
          <p:spPr bwMode="auto">
            <a:xfrm>
              <a:off x="1040" y="1498"/>
              <a:ext cx="3504" cy="24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dirty="0">
                  <a:ea typeface="新細明體" panose="02020500000000000000" pitchFamily="18" charset="-120"/>
                </a:rPr>
                <a:t>Minimize interconnections between partitions</a:t>
              </a:r>
              <a:endParaRPr lang="en-US" altLang="zh-TW" sz="3200" dirty="0">
                <a:ea typeface="新細明體" panose="02020500000000000000" pitchFamily="18" charset="-120"/>
              </a:endParaRPr>
            </a:p>
          </p:txBody>
        </p:sp>
        <p:sp>
          <p:nvSpPr>
            <p:cNvPr id="6" name="Text Box 6">
              <a:extLst>
                <a:ext uri="{FF2B5EF4-FFF2-40B4-BE49-F238E27FC236}">
                  <a16:creationId xmlns:a16="http://schemas.microsoft.com/office/drawing/2014/main" id="{0B6260C1-7F8D-734E-95B7-0D8DDA5DA5BF}"/>
                </a:ext>
              </a:extLst>
            </p:cNvPr>
            <p:cNvSpPr txBox="1">
              <a:spLocks noChangeAspect="1" noChangeArrowheads="1"/>
            </p:cNvSpPr>
            <p:nvPr/>
          </p:nvSpPr>
          <p:spPr bwMode="auto">
            <a:xfrm>
              <a:off x="1248" y="2986"/>
              <a:ext cx="3600" cy="1040"/>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2438">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zh-TW" sz="2800" dirty="0">
                  <a:ea typeface="新細明體" panose="02020500000000000000" pitchFamily="18" charset="-120"/>
                </a:rPr>
                <a:t>Minimum 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a:t>
              </a:r>
            </a:p>
            <a:p>
              <a:pPr eaLnBrk="1" hangingPunct="1"/>
              <a:r>
                <a:rPr lang="en-US" altLang="zh-TW" sz="2800" dirty="0">
                  <a:ea typeface="新細明體" panose="02020500000000000000" pitchFamily="18" charset="-120"/>
                </a:rPr>
                <a:t>Minimum bisection:   min </a:t>
              </a:r>
              <a:r>
                <a:rPr lang="en-US" altLang="zh-TW" sz="2800" i="1" dirty="0">
                  <a:ea typeface="新細明體" panose="02020500000000000000" pitchFamily="18" charset="-120"/>
                </a:rPr>
                <a:t>c</a:t>
              </a:r>
              <a:r>
                <a:rPr lang="en-US" altLang="zh-TW" sz="2800" dirty="0">
                  <a:ea typeface="新細明體" panose="02020500000000000000" pitchFamily="18" charset="-120"/>
                </a:rPr>
                <a:t>(x, x’) with |x|= |x’|</a:t>
              </a:r>
            </a:p>
            <a:p>
              <a:pPr eaLnBrk="1" hangingPunct="1"/>
              <a:r>
                <a:rPr lang="en-US" altLang="zh-TW" sz="2800" dirty="0">
                  <a:ea typeface="新細明體" panose="02020500000000000000" pitchFamily="18" charset="-120"/>
                </a:rPr>
                <a:t>Minimum ratio-cut: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 / |x||x’|</a:t>
              </a:r>
            </a:p>
          </p:txBody>
        </p:sp>
        <p:grpSp>
          <p:nvGrpSpPr>
            <p:cNvPr id="7" name="Group 7">
              <a:extLst>
                <a:ext uri="{FF2B5EF4-FFF2-40B4-BE49-F238E27FC236}">
                  <a16:creationId xmlns:a16="http://schemas.microsoft.com/office/drawing/2014/main" id="{98462F65-18A1-DF42-B674-F487FB0AB940}"/>
                </a:ext>
              </a:extLst>
            </p:cNvPr>
            <p:cNvGrpSpPr>
              <a:grpSpLocks/>
            </p:cNvGrpSpPr>
            <p:nvPr/>
          </p:nvGrpSpPr>
          <p:grpSpPr bwMode="auto">
            <a:xfrm>
              <a:off x="1920" y="1816"/>
              <a:ext cx="2064" cy="1002"/>
              <a:chOff x="1920" y="1816"/>
              <a:chExt cx="2064" cy="1002"/>
            </a:xfrm>
          </p:grpSpPr>
          <p:sp>
            <p:nvSpPr>
              <p:cNvPr id="8" name="Oval 8">
                <a:extLst>
                  <a:ext uri="{FF2B5EF4-FFF2-40B4-BE49-F238E27FC236}">
                    <a16:creationId xmlns:a16="http://schemas.microsoft.com/office/drawing/2014/main" id="{47AD8EB0-5F2C-8B4A-9AA3-810917D2B0FE}"/>
                  </a:ext>
                </a:extLst>
              </p:cNvPr>
              <p:cNvSpPr>
                <a:spLocks noChangeAspect="1" noChangeArrowheads="1"/>
              </p:cNvSpPr>
              <p:nvPr/>
            </p:nvSpPr>
            <p:spPr bwMode="auto">
              <a:xfrm>
                <a:off x="1922"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9F146D7-6EF6-C54E-BC4A-9F5C2036464A}"/>
                  </a:ext>
                </a:extLst>
              </p:cNvPr>
              <p:cNvSpPr>
                <a:spLocks noChangeAspect="1" noChangeArrowheads="1"/>
              </p:cNvSpPr>
              <p:nvPr/>
            </p:nvSpPr>
            <p:spPr bwMode="auto">
              <a:xfrm>
                <a:off x="3371"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10" name="Line 10">
                <a:extLst>
                  <a:ext uri="{FF2B5EF4-FFF2-40B4-BE49-F238E27FC236}">
                    <a16:creationId xmlns:a16="http://schemas.microsoft.com/office/drawing/2014/main" id="{10A8596D-D0D4-AE45-B471-7FF30260284E}"/>
                  </a:ext>
                </a:extLst>
              </p:cNvPr>
              <p:cNvSpPr>
                <a:spLocks noChangeAspect="1" noChangeShapeType="1"/>
              </p:cNvSpPr>
              <p:nvPr/>
            </p:nvSpPr>
            <p:spPr bwMode="auto">
              <a:xfrm>
                <a:off x="2479" y="2206"/>
                <a:ext cx="9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1" name="Line 11">
                <a:extLst>
                  <a:ext uri="{FF2B5EF4-FFF2-40B4-BE49-F238E27FC236}">
                    <a16:creationId xmlns:a16="http://schemas.microsoft.com/office/drawing/2014/main" id="{4146B67C-78DA-E741-B979-FAFEE7048C55}"/>
                  </a:ext>
                </a:extLst>
              </p:cNvPr>
              <p:cNvSpPr>
                <a:spLocks noChangeAspect="1" noChangeShapeType="1"/>
              </p:cNvSpPr>
              <p:nvPr/>
            </p:nvSpPr>
            <p:spPr bwMode="auto">
              <a:xfrm>
                <a:off x="2535" y="2317"/>
                <a:ext cx="8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2" name="Line 12">
                <a:extLst>
                  <a:ext uri="{FF2B5EF4-FFF2-40B4-BE49-F238E27FC236}">
                    <a16:creationId xmlns:a16="http://schemas.microsoft.com/office/drawing/2014/main" id="{3882BAD8-0413-D040-BAC6-37890A891B17}"/>
                  </a:ext>
                </a:extLst>
              </p:cNvPr>
              <p:cNvSpPr>
                <a:spLocks noChangeAspect="1" noChangeShapeType="1"/>
              </p:cNvSpPr>
              <p:nvPr/>
            </p:nvSpPr>
            <p:spPr bwMode="auto">
              <a:xfrm>
                <a:off x="2535"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3" name="Line 13">
                <a:extLst>
                  <a:ext uri="{FF2B5EF4-FFF2-40B4-BE49-F238E27FC236}">
                    <a16:creationId xmlns:a16="http://schemas.microsoft.com/office/drawing/2014/main" id="{EB93359D-692B-E14C-BFE3-4361936AEAF9}"/>
                  </a:ext>
                </a:extLst>
              </p:cNvPr>
              <p:cNvSpPr>
                <a:spLocks noChangeAspect="1" noChangeShapeType="1"/>
              </p:cNvSpPr>
              <p:nvPr/>
            </p:nvSpPr>
            <p:spPr bwMode="auto">
              <a:xfrm flipV="1">
                <a:off x="2479"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4" name="Line 14">
                <a:extLst>
                  <a:ext uri="{FF2B5EF4-FFF2-40B4-BE49-F238E27FC236}">
                    <a16:creationId xmlns:a16="http://schemas.microsoft.com/office/drawing/2014/main" id="{F682A842-2978-2743-A844-BDA8A1FAB6FA}"/>
                  </a:ext>
                </a:extLst>
              </p:cNvPr>
              <p:cNvSpPr>
                <a:spLocks noChangeAspect="1" noChangeShapeType="1"/>
              </p:cNvSpPr>
              <p:nvPr/>
            </p:nvSpPr>
            <p:spPr bwMode="auto">
              <a:xfrm flipH="1">
                <a:off x="2925" y="2094"/>
                <a:ext cx="0" cy="724"/>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5" name="Text Box 15">
                <a:extLst>
                  <a:ext uri="{FF2B5EF4-FFF2-40B4-BE49-F238E27FC236}">
                    <a16:creationId xmlns:a16="http://schemas.microsoft.com/office/drawing/2014/main" id="{9722B453-B1F3-9A4F-914D-344E520A105A}"/>
                  </a:ext>
                </a:extLst>
              </p:cNvPr>
              <p:cNvSpPr txBox="1">
                <a:spLocks noChangeAspect="1" noChangeArrowheads="1"/>
              </p:cNvSpPr>
              <p:nvPr/>
            </p:nvSpPr>
            <p:spPr bwMode="auto">
              <a:xfrm>
                <a:off x="1920" y="2304"/>
                <a:ext cx="613"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71450">
                  <a:spcBef>
                    <a:spcPct val="20000"/>
                  </a:spcBef>
                  <a:buFont typeface="Wingdings" pitchFamily="2" charset="2"/>
                  <a:buChar char="q"/>
                  <a:tabLst>
                    <a:tab pos="854075" algn="l"/>
                  </a:tabLst>
                  <a:defRPr sz="2400">
                    <a:solidFill>
                      <a:schemeClr val="tx1"/>
                    </a:solidFill>
                    <a:latin typeface="Arial" panose="020B0604020202020204" pitchFamily="34" charset="0"/>
                  </a:defRPr>
                </a:lvl1pPr>
                <a:lvl2pPr marL="742950" indent="-285750" defTabSz="171450">
                  <a:spcBef>
                    <a:spcPct val="20000"/>
                  </a:spcBef>
                  <a:buChar char="–"/>
                  <a:tabLst>
                    <a:tab pos="854075" algn="l"/>
                  </a:tabLst>
                  <a:defRPr sz="2400">
                    <a:solidFill>
                      <a:schemeClr val="tx1"/>
                    </a:solidFill>
                    <a:latin typeface="Arial" panose="020B0604020202020204" pitchFamily="34" charset="0"/>
                  </a:defRPr>
                </a:lvl2pPr>
                <a:lvl3pPr marL="1143000" indent="-228600" defTabSz="171450">
                  <a:spcBef>
                    <a:spcPct val="20000"/>
                  </a:spcBef>
                  <a:buChar char="•"/>
                  <a:tabLst>
                    <a:tab pos="854075" algn="l"/>
                  </a:tabLst>
                  <a:defRPr sz="2400">
                    <a:solidFill>
                      <a:schemeClr val="tx1"/>
                    </a:solidFill>
                    <a:latin typeface="Arial" panose="020B0604020202020204" pitchFamily="34" charset="0"/>
                  </a:defRPr>
                </a:lvl3pPr>
                <a:lvl4pPr marL="1600200" indent="-228600" defTabSz="171450">
                  <a:spcBef>
                    <a:spcPct val="20000"/>
                  </a:spcBef>
                  <a:buChar char="–"/>
                  <a:tabLst>
                    <a:tab pos="854075" algn="l"/>
                  </a:tabLst>
                  <a:defRPr sz="2000">
                    <a:solidFill>
                      <a:schemeClr val="tx1"/>
                    </a:solidFill>
                    <a:latin typeface="Arial" panose="020B0604020202020204" pitchFamily="34" charset="0"/>
                  </a:defRPr>
                </a:lvl4pPr>
                <a:lvl5pPr marL="2057400" indent="-228600" defTabSz="171450">
                  <a:spcBef>
                    <a:spcPct val="20000"/>
                  </a:spcBef>
                  <a:buChar char="»"/>
                  <a:tabLst>
                    <a:tab pos="854075" algn="l"/>
                  </a:tabLst>
                  <a:defRPr sz="2000">
                    <a:solidFill>
                      <a:schemeClr val="tx1"/>
                    </a:solidFill>
                    <a:latin typeface="Arial" panose="020B0604020202020204" pitchFamily="34" charset="0"/>
                  </a:defRPr>
                </a:lvl5pPr>
                <a:lvl6pPr marL="25146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6pPr>
                <a:lvl7pPr marL="29718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7pPr>
                <a:lvl8pPr marL="34290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8pPr>
                <a:lvl9pPr marL="38862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b="1">
                    <a:ea typeface="新細明體" panose="02020500000000000000" pitchFamily="18" charset="-120"/>
                  </a:rPr>
                  <a:t>X</a:t>
                </a:r>
              </a:p>
            </p:txBody>
          </p:sp>
          <p:sp>
            <p:nvSpPr>
              <p:cNvPr id="16" name="Text Box 16">
                <a:extLst>
                  <a:ext uri="{FF2B5EF4-FFF2-40B4-BE49-F238E27FC236}">
                    <a16:creationId xmlns:a16="http://schemas.microsoft.com/office/drawing/2014/main" id="{534AEC37-09E5-ED47-9337-466D7571B47F}"/>
                  </a:ext>
                </a:extLst>
              </p:cNvPr>
              <p:cNvSpPr txBox="1">
                <a:spLocks noChangeAspect="1" noChangeArrowheads="1"/>
              </p:cNvSpPr>
              <p:nvPr/>
            </p:nvSpPr>
            <p:spPr bwMode="auto">
              <a:xfrm>
                <a:off x="3552" y="2304"/>
                <a:ext cx="391"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3200" b="1">
                    <a:ea typeface="新細明體" panose="02020500000000000000" pitchFamily="18" charset="-120"/>
                  </a:rPr>
                  <a:t>X’</a:t>
                </a:r>
              </a:p>
            </p:txBody>
          </p:sp>
          <p:sp>
            <p:nvSpPr>
              <p:cNvPr id="17" name="Text Box 17">
                <a:extLst>
                  <a:ext uri="{FF2B5EF4-FFF2-40B4-BE49-F238E27FC236}">
                    <a16:creationId xmlns:a16="http://schemas.microsoft.com/office/drawing/2014/main" id="{64323A93-F339-064E-8431-2C8F24FF726C}"/>
                  </a:ext>
                </a:extLst>
              </p:cNvPr>
              <p:cNvSpPr txBox="1">
                <a:spLocks noChangeAspect="1" noChangeArrowheads="1"/>
              </p:cNvSpPr>
              <p:nvPr/>
            </p:nvSpPr>
            <p:spPr bwMode="auto">
              <a:xfrm>
                <a:off x="2631" y="1816"/>
                <a:ext cx="633" cy="274"/>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2800" b="1" i="1">
                    <a:ea typeface="新細明體" panose="02020500000000000000" pitchFamily="18" charset="-120"/>
                  </a:rPr>
                  <a:t>c</a:t>
                </a:r>
                <a:r>
                  <a:rPr lang="en-US" altLang="zh-TW" sz="2800" b="1">
                    <a:ea typeface="新細明體" panose="02020500000000000000" pitchFamily="18" charset="-120"/>
                  </a:rPr>
                  <a:t>(X,X’)</a:t>
                </a:r>
              </a:p>
            </p:txBody>
          </p:sp>
        </p:grpSp>
      </p:grpSp>
    </p:spTree>
    <p:extLst>
      <p:ext uri="{BB962C8B-B14F-4D97-AF65-F5344CB8AC3E}">
        <p14:creationId xmlns:p14="http://schemas.microsoft.com/office/powerpoint/2010/main" val="198969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91029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a:ea typeface="新細明體" panose="02020500000000000000" pitchFamily="18" charset="-120"/>
              </a:rPr>
              <a:t>Min-cut:</a:t>
            </a:r>
          </a:p>
          <a:p>
            <a:pPr>
              <a:lnSpc>
                <a:spcPct val="60000"/>
              </a:lnSpc>
              <a:spcBef>
                <a:spcPct val="50000"/>
              </a:spcBef>
              <a:buFontTx/>
              <a:buNone/>
            </a:pPr>
            <a:r>
              <a:rPr lang="en-US" altLang="zh-TW">
                <a:ea typeface="新細明體" panose="02020500000000000000" pitchFamily="18" charset="-120"/>
              </a:rPr>
              <a:t>Min-bisection cut:</a:t>
            </a:r>
          </a:p>
          <a:p>
            <a:pPr>
              <a:lnSpc>
                <a:spcPct val="60000"/>
              </a:lnSpc>
              <a:spcBef>
                <a:spcPct val="50000"/>
              </a:spcBef>
              <a:buFontTx/>
              <a:buNone/>
            </a:pPr>
            <a:r>
              <a:rPr lang="en-US" altLang="zh-TW">
                <a:ea typeface="新細明體" panose="02020500000000000000" pitchFamily="18" charset="-120"/>
              </a:rPr>
              <a:t>Min-ratio-cut:</a:t>
            </a:r>
            <a:endParaRPr lang="en-US" altLang="zh-TW" sz="200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grpSp>
        <p:nvGrpSpPr>
          <p:cNvPr id="27" name="Group 27">
            <a:extLst>
              <a:ext uri="{FF2B5EF4-FFF2-40B4-BE49-F238E27FC236}">
                <a16:creationId xmlns:a16="http://schemas.microsoft.com/office/drawing/2014/main" id="{9B3DCC66-91E2-3749-97F6-DF78CA0E3887}"/>
              </a:ext>
            </a:extLst>
          </p:cNvPr>
          <p:cNvGrpSpPr>
            <a:grpSpLocks/>
          </p:cNvGrpSpPr>
          <p:nvPr/>
        </p:nvGrpSpPr>
        <p:grpSpPr bwMode="auto">
          <a:xfrm>
            <a:off x="2006895" y="2547204"/>
            <a:ext cx="1845862" cy="1792024"/>
            <a:chOff x="1920" y="1536"/>
            <a:chExt cx="960" cy="932"/>
          </a:xfrm>
        </p:grpSpPr>
        <p:sp>
          <p:nvSpPr>
            <p:cNvPr id="28" name="Line 28">
              <a:extLst>
                <a:ext uri="{FF2B5EF4-FFF2-40B4-BE49-F238E27FC236}">
                  <a16:creationId xmlns:a16="http://schemas.microsoft.com/office/drawing/2014/main" id="{51379CF7-399A-2A47-B20E-5DB81F02CE8A}"/>
                </a:ext>
              </a:extLst>
            </p:cNvPr>
            <p:cNvSpPr>
              <a:spLocks noChangeShapeType="1"/>
            </p:cNvSpPr>
            <p:nvPr/>
          </p:nvSpPr>
          <p:spPr bwMode="auto">
            <a:xfrm>
              <a:off x="2544" y="1536"/>
              <a:ext cx="0" cy="672"/>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9" name="Text Box 29">
              <a:extLst>
                <a:ext uri="{FF2B5EF4-FFF2-40B4-BE49-F238E27FC236}">
                  <a16:creationId xmlns:a16="http://schemas.microsoft.com/office/drawing/2014/main" id="{691F602E-37AD-0542-89FC-7C0F2F20B9EC}"/>
                </a:ext>
              </a:extLst>
            </p:cNvPr>
            <p:cNvSpPr txBox="1">
              <a:spLocks noChangeArrowheads="1"/>
            </p:cNvSpPr>
            <p:nvPr/>
          </p:nvSpPr>
          <p:spPr bwMode="auto">
            <a:xfrm>
              <a:off x="1920" y="2256"/>
              <a:ext cx="960"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mini-ratio-cut</a:t>
              </a:r>
            </a:p>
          </p:txBody>
        </p:sp>
      </p:grpSp>
      <p:grpSp>
        <p:nvGrpSpPr>
          <p:cNvPr id="30" name="Group 30">
            <a:extLst>
              <a:ext uri="{FF2B5EF4-FFF2-40B4-BE49-F238E27FC236}">
                <a16:creationId xmlns:a16="http://schemas.microsoft.com/office/drawing/2014/main" id="{A388B302-13ED-D942-9F51-1BF159F3509F}"/>
              </a:ext>
            </a:extLst>
          </p:cNvPr>
          <p:cNvGrpSpPr>
            <a:grpSpLocks/>
          </p:cNvGrpSpPr>
          <p:nvPr/>
        </p:nvGrpSpPr>
        <p:grpSpPr bwMode="auto">
          <a:xfrm>
            <a:off x="3575878" y="2824083"/>
            <a:ext cx="2676500" cy="1515145"/>
            <a:chOff x="2736" y="1680"/>
            <a:chExt cx="1392" cy="788"/>
          </a:xfrm>
        </p:grpSpPr>
        <p:sp>
          <p:nvSpPr>
            <p:cNvPr id="31" name="Line 31">
              <a:extLst>
                <a:ext uri="{FF2B5EF4-FFF2-40B4-BE49-F238E27FC236}">
                  <a16:creationId xmlns:a16="http://schemas.microsoft.com/office/drawing/2014/main" id="{73C6796A-D90F-EC4F-B4D8-41C009049FE6}"/>
                </a:ext>
              </a:extLst>
            </p:cNvPr>
            <p:cNvSpPr>
              <a:spLocks noChangeShapeType="1"/>
            </p:cNvSpPr>
            <p:nvPr/>
          </p:nvSpPr>
          <p:spPr bwMode="auto">
            <a:xfrm>
              <a:off x="2736" y="1680"/>
              <a:ext cx="480" cy="528"/>
            </a:xfrm>
            <a:prstGeom prst="line">
              <a:avLst/>
            </a:prstGeom>
            <a:noFill/>
            <a:ln w="38100">
              <a:solidFill>
                <a:srgbClr val="99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Text Box 32">
              <a:extLst>
                <a:ext uri="{FF2B5EF4-FFF2-40B4-BE49-F238E27FC236}">
                  <a16:creationId xmlns:a16="http://schemas.microsoft.com/office/drawing/2014/main" id="{2F0B6FE0-D115-2749-AC36-C8B18C9B3FF1}"/>
                </a:ext>
              </a:extLst>
            </p:cNvPr>
            <p:cNvSpPr txBox="1">
              <a:spLocks noChangeArrowheads="1"/>
            </p:cNvSpPr>
            <p:nvPr/>
          </p:nvSpPr>
          <p:spPr bwMode="auto">
            <a:xfrm>
              <a:off x="3072" y="2256"/>
              <a:ext cx="1056"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min-bisection</a:t>
              </a:r>
            </a:p>
          </p:txBody>
        </p:sp>
      </p:grpSp>
      <p:grpSp>
        <p:nvGrpSpPr>
          <p:cNvPr id="33" name="Group 33">
            <a:extLst>
              <a:ext uri="{FF2B5EF4-FFF2-40B4-BE49-F238E27FC236}">
                <a16:creationId xmlns:a16="http://schemas.microsoft.com/office/drawing/2014/main" id="{02842A82-A48E-FC4D-8F21-117251037E69}"/>
              </a:ext>
            </a:extLst>
          </p:cNvPr>
          <p:cNvGrpSpPr>
            <a:grpSpLocks/>
          </p:cNvGrpSpPr>
          <p:nvPr/>
        </p:nvGrpSpPr>
        <p:grpSpPr bwMode="auto">
          <a:xfrm>
            <a:off x="714792" y="1993445"/>
            <a:ext cx="1845862" cy="961386"/>
            <a:chOff x="1248" y="1248"/>
            <a:chExt cx="960" cy="500"/>
          </a:xfrm>
        </p:grpSpPr>
        <p:sp>
          <p:nvSpPr>
            <p:cNvPr id="34" name="Line 34">
              <a:extLst>
                <a:ext uri="{FF2B5EF4-FFF2-40B4-BE49-F238E27FC236}">
                  <a16:creationId xmlns:a16="http://schemas.microsoft.com/office/drawing/2014/main" id="{7243F267-3CB2-0E41-82CE-39CFC8791DDA}"/>
                </a:ext>
              </a:extLst>
            </p:cNvPr>
            <p:cNvSpPr>
              <a:spLocks noChangeShapeType="1"/>
            </p:cNvSpPr>
            <p:nvPr/>
          </p:nvSpPr>
          <p:spPr bwMode="auto">
            <a:xfrm flipV="1">
              <a:off x="1680" y="1248"/>
              <a:ext cx="528" cy="288"/>
            </a:xfrm>
            <a:prstGeom prst="line">
              <a:avLst/>
            </a:prstGeom>
            <a:noFill/>
            <a:ln w="38100">
              <a:solidFill>
                <a:srgbClr val="800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Text Box 35">
              <a:extLst>
                <a:ext uri="{FF2B5EF4-FFF2-40B4-BE49-F238E27FC236}">
                  <a16:creationId xmlns:a16="http://schemas.microsoft.com/office/drawing/2014/main" id="{ED2E4165-6F28-EB4E-878E-E917AE426423}"/>
                </a:ext>
              </a:extLst>
            </p:cNvPr>
            <p:cNvSpPr txBox="1">
              <a:spLocks noChangeArrowheads="1"/>
            </p:cNvSpPr>
            <p:nvPr/>
          </p:nvSpPr>
          <p:spPr bwMode="auto">
            <a:xfrm>
              <a:off x="1248" y="1536"/>
              <a:ext cx="624"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min-cut</a:t>
              </a:r>
            </a:p>
          </p:txBody>
        </p:sp>
      </p:gr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46" name="Text Box 46">
            <a:extLst>
              <a:ext uri="{FF2B5EF4-FFF2-40B4-BE49-F238E27FC236}">
                <a16:creationId xmlns:a16="http://schemas.microsoft.com/office/drawing/2014/main" id="{EAAF018F-5ED1-734E-ADB3-85026848250F}"/>
              </a:ext>
            </a:extLst>
          </p:cNvPr>
          <p:cNvSpPr txBox="1">
            <a:spLocks noChangeArrowheads="1"/>
          </p:cNvSpPr>
          <p:nvPr/>
        </p:nvSpPr>
        <p:spPr bwMode="auto">
          <a:xfrm rot="20073529">
            <a:off x="6683525" y="3390838"/>
            <a:ext cx="43065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TW" dirty="0">
                <a:solidFill>
                  <a:srgbClr val="FF0000"/>
                </a:solidFill>
                <a:latin typeface="SwissCheese" charset="-120"/>
                <a:ea typeface="新細明體" panose="02020500000000000000" pitchFamily="18" charset="-120"/>
              </a:rPr>
              <a:t>Ratio-cut helps to identify natural clusters!</a:t>
            </a:r>
          </a:p>
        </p:txBody>
      </p:sp>
      <p:sp>
        <p:nvSpPr>
          <p:cNvPr id="47" name="Text Box 47">
            <a:extLst>
              <a:ext uri="{FF2B5EF4-FFF2-40B4-BE49-F238E27FC236}">
                <a16:creationId xmlns:a16="http://schemas.microsoft.com/office/drawing/2014/main" id="{484A631E-FD07-D24C-9DD2-B003FCB5C2E4}"/>
              </a:ext>
            </a:extLst>
          </p:cNvPr>
          <p:cNvSpPr txBox="1">
            <a:spLocks noChangeArrowheads="1"/>
          </p:cNvSpPr>
          <p:nvPr/>
        </p:nvSpPr>
        <p:spPr bwMode="auto">
          <a:xfrm>
            <a:off x="2645256" y="4910292"/>
            <a:ext cx="4137807" cy="1142813"/>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solidFill>
                  <a:schemeClr val="accent2"/>
                </a:solidFill>
                <a:ea typeface="新細明體" panose="02020500000000000000" pitchFamily="18" charset="-120"/>
              </a:rPr>
              <a:t>                cut size = 13</a:t>
            </a:r>
          </a:p>
          <a:p>
            <a:pPr>
              <a:lnSpc>
                <a:spcPct val="60000"/>
              </a:lnSpc>
              <a:spcBef>
                <a:spcPct val="50000"/>
              </a:spcBef>
              <a:buFontTx/>
              <a:buNone/>
            </a:pPr>
            <a:r>
              <a:rPr lang="en-US" altLang="zh-TW" dirty="0">
                <a:solidFill>
                  <a:schemeClr val="accent2"/>
                </a:solidFill>
                <a:ea typeface="新細明體" panose="02020500000000000000" pitchFamily="18" charset="-120"/>
              </a:rPr>
              <a:t>                cut size = 300</a:t>
            </a:r>
          </a:p>
          <a:p>
            <a:pPr>
              <a:lnSpc>
                <a:spcPct val="60000"/>
              </a:lnSpc>
              <a:spcBef>
                <a:spcPct val="50000"/>
              </a:spcBef>
              <a:buFontTx/>
              <a:buNone/>
            </a:pPr>
            <a:r>
              <a:rPr lang="en-US" altLang="zh-TW" dirty="0">
                <a:solidFill>
                  <a:schemeClr val="accent2"/>
                </a:solidFill>
                <a:ea typeface="新細明體" panose="02020500000000000000" pitchFamily="18" charset="-120"/>
              </a:rPr>
              <a:t>                cut size = 19</a:t>
            </a:r>
            <a:endParaRPr lang="en-US" altLang="zh-TW" sz="2000" dirty="0">
              <a:solidFill>
                <a:schemeClr val="accent2"/>
              </a:solidFill>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337408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5E56-DC8C-CF4F-B5DA-7ACABE27E88F}"/>
              </a:ext>
            </a:extLst>
          </p:cNvPr>
          <p:cNvSpPr>
            <a:spLocks noGrp="1"/>
          </p:cNvSpPr>
          <p:nvPr>
            <p:ph type="title"/>
          </p:nvPr>
        </p:nvSpPr>
        <p:spPr/>
        <p:txBody>
          <a:bodyPr/>
          <a:lstStyle/>
          <a:p>
            <a:r>
              <a:rPr lang="en-US" dirty="0"/>
              <a:t>Circuit Partition Formulation</a:t>
            </a:r>
          </a:p>
        </p:txBody>
      </p:sp>
      <p:sp>
        <p:nvSpPr>
          <p:cNvPr id="3" name="Content Placeholder 2">
            <a:extLst>
              <a:ext uri="{FF2B5EF4-FFF2-40B4-BE49-F238E27FC236}">
                <a16:creationId xmlns:a16="http://schemas.microsoft.com/office/drawing/2014/main" id="{AECE0247-3DAF-924A-AFFF-392C43B53465}"/>
              </a:ext>
            </a:extLst>
          </p:cNvPr>
          <p:cNvSpPr>
            <a:spLocks noGrp="1"/>
          </p:cNvSpPr>
          <p:nvPr>
            <p:ph idx="1"/>
          </p:nvPr>
        </p:nvSpPr>
        <p:spPr/>
        <p:txBody>
          <a:bodyPr/>
          <a:lstStyle/>
          <a:p>
            <a:pPr eaLnBrk="1" hangingPunct="1"/>
            <a:r>
              <a:rPr lang="en-US" altLang="zh-TW" dirty="0">
                <a:ea typeface="新細明體" panose="02020500000000000000" pitchFamily="18" charset="-120"/>
              </a:rPr>
              <a:t>General multi-way partitioning formulation</a:t>
            </a:r>
          </a:p>
          <a:p>
            <a:pPr lvl="1" eaLnBrk="1" hangingPunct="1"/>
            <a:r>
              <a:rPr lang="en-US" altLang="zh-TW" dirty="0">
                <a:ea typeface="新細明體" panose="02020500000000000000" pitchFamily="18" charset="-120"/>
              </a:rPr>
              <a:t>Partition a network </a:t>
            </a:r>
            <a:r>
              <a:rPr lang="en-US" altLang="zh-TW" i="1" dirty="0">
                <a:ea typeface="新細明體" panose="02020500000000000000" pitchFamily="18" charset="-120"/>
              </a:rPr>
              <a:t>N</a:t>
            </a:r>
            <a:r>
              <a:rPr lang="en-US" altLang="zh-TW" dirty="0">
                <a:ea typeface="新細明體" panose="02020500000000000000" pitchFamily="18" charset="-120"/>
              </a:rPr>
              <a:t> into </a:t>
            </a:r>
            <a:r>
              <a:rPr lang="en-US" altLang="zh-TW" i="1" dirty="0">
                <a:ea typeface="新細明體" panose="02020500000000000000" pitchFamily="18" charset="-120"/>
              </a:rPr>
              <a:t>N</a:t>
            </a:r>
            <a:r>
              <a:rPr lang="en-US" altLang="zh-TW" i="1" baseline="-25000" dirty="0">
                <a:ea typeface="新細明體" panose="02020500000000000000" pitchFamily="18" charset="-120"/>
              </a:rPr>
              <a:t>1</a:t>
            </a:r>
            <a:r>
              <a:rPr lang="en-US" altLang="zh-TW" dirty="0">
                <a:ea typeface="新細明體" panose="02020500000000000000" pitchFamily="18" charset="-120"/>
              </a:rPr>
              <a:t>, </a:t>
            </a:r>
            <a:r>
              <a:rPr lang="en-US" altLang="zh-TW" i="1" dirty="0">
                <a:ea typeface="新細明體" panose="02020500000000000000" pitchFamily="18" charset="-120"/>
              </a:rPr>
              <a:t>N</a:t>
            </a:r>
            <a:r>
              <a:rPr lang="en-US" altLang="zh-TW" i="1" baseline="-25000" dirty="0">
                <a:ea typeface="新細明體" panose="02020500000000000000" pitchFamily="18" charset="-120"/>
              </a:rPr>
              <a:t>2</a:t>
            </a:r>
            <a:r>
              <a:rPr lang="en-US" altLang="zh-TW" dirty="0">
                <a:ea typeface="新細明體" panose="02020500000000000000" pitchFamily="18" charset="-120"/>
              </a:rPr>
              <a:t>, …, </a:t>
            </a:r>
            <a:r>
              <a:rPr lang="en-US" altLang="zh-TW" i="1" dirty="0" err="1">
                <a:ea typeface="新細明體" panose="02020500000000000000" pitchFamily="18" charset="-120"/>
              </a:rPr>
              <a:t>N</a:t>
            </a:r>
            <a:r>
              <a:rPr lang="en-US" altLang="zh-TW" i="1" baseline="-25000" dirty="0" err="1">
                <a:ea typeface="新細明體" panose="02020500000000000000" pitchFamily="18" charset="-120"/>
              </a:rPr>
              <a:t>k</a:t>
            </a:r>
            <a:r>
              <a:rPr lang="en-US" altLang="zh-TW" dirty="0">
                <a:ea typeface="新細明體" panose="02020500000000000000" pitchFamily="18" charset="-120"/>
              </a:rPr>
              <a:t> such that</a:t>
            </a:r>
          </a:p>
          <a:p>
            <a:pPr lvl="2" eaLnBrk="1" hangingPunct="1"/>
            <a:r>
              <a:rPr lang="en-US" altLang="zh-TW" dirty="0">
                <a:ea typeface="新細明體" panose="02020500000000000000" pitchFamily="18" charset="-120"/>
              </a:rPr>
              <a:t>Each partition has an area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2" eaLnBrk="1" hangingPunct="1"/>
            <a:r>
              <a:rPr lang="en-US" altLang="zh-TW" dirty="0">
                <a:ea typeface="新細明體" panose="02020500000000000000" pitchFamily="18" charset="-120"/>
              </a:rPr>
              <a:t>Each partition has an I/O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1" eaLnBrk="1" hangingPunct="1"/>
            <a:r>
              <a:rPr lang="en-US" altLang="zh-TW" dirty="0">
                <a:ea typeface="新細明體" panose="02020500000000000000" pitchFamily="18" charset="-120"/>
              </a:rPr>
              <a:t>Minimize the total interconnection:</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4DF8C258-76D0-3246-8E86-D95EE599747C}"/>
              </a:ext>
            </a:extLst>
          </p:cNvPr>
          <p:cNvGrpSpPr>
            <a:grpSpLocks/>
          </p:cNvGrpSpPr>
          <p:nvPr/>
        </p:nvGrpSpPr>
        <p:grpSpPr bwMode="auto">
          <a:xfrm>
            <a:off x="3930650" y="2834594"/>
            <a:ext cx="1417638" cy="703262"/>
            <a:chOff x="1488" y="1872"/>
            <a:chExt cx="893" cy="443"/>
          </a:xfrm>
        </p:grpSpPr>
        <p:sp>
          <p:nvSpPr>
            <p:cNvPr id="5" name="Rectangle 5">
              <a:extLst>
                <a:ext uri="{FF2B5EF4-FFF2-40B4-BE49-F238E27FC236}">
                  <a16:creationId xmlns:a16="http://schemas.microsoft.com/office/drawing/2014/main" id="{5F807097-6E43-5A44-9A31-2BD989595D33}"/>
                </a:ext>
              </a:extLst>
            </p:cNvPr>
            <p:cNvSpPr>
              <a:spLocks noChangeArrowheads="1"/>
            </p:cNvSpPr>
            <p:nvPr/>
          </p:nvSpPr>
          <p:spPr bwMode="auto">
            <a:xfrm>
              <a:off x="1568" y="1872"/>
              <a:ext cx="1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300">
                  <a:latin typeface="Symbol" pitchFamily="2" charset="2"/>
                  <a:ea typeface="新細明體" panose="02020500000000000000" pitchFamily="18" charset="-120"/>
                </a:rPr>
                <a:t>å</a:t>
              </a:r>
              <a:endParaRPr lang="en-US" altLang="zh-TW" sz="1600" b="1">
                <a:ea typeface="新細明體" panose="02020500000000000000" pitchFamily="18" charset="-120"/>
              </a:endParaRPr>
            </a:p>
          </p:txBody>
        </p:sp>
        <p:sp>
          <p:nvSpPr>
            <p:cNvPr id="6" name="Rectangle 6">
              <a:extLst>
                <a:ext uri="{FF2B5EF4-FFF2-40B4-BE49-F238E27FC236}">
                  <a16:creationId xmlns:a16="http://schemas.microsoft.com/office/drawing/2014/main" id="{6C677593-F60C-8442-A67A-9671438E68D6}"/>
                </a:ext>
              </a:extLst>
            </p:cNvPr>
            <p:cNvSpPr>
              <a:spLocks noChangeArrowheads="1"/>
            </p:cNvSpPr>
            <p:nvPr/>
          </p:nvSpPr>
          <p:spPr bwMode="auto">
            <a:xfrm>
              <a:off x="1539" y="2165"/>
              <a:ext cx="7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a:latin typeface="Symbol" pitchFamily="2" charset="2"/>
                  <a:ea typeface="新細明體" panose="02020500000000000000" pitchFamily="18" charset="-120"/>
                </a:rPr>
                <a:t>Î</a:t>
              </a:r>
              <a:endParaRPr lang="en-US" altLang="zh-TW" sz="1600" b="1">
                <a:ea typeface="新細明體" panose="02020500000000000000" pitchFamily="18" charset="-120"/>
              </a:endParaRPr>
            </a:p>
          </p:txBody>
        </p:sp>
        <p:sp>
          <p:nvSpPr>
            <p:cNvPr id="7" name="Rectangle 7">
              <a:extLst>
                <a:ext uri="{FF2B5EF4-FFF2-40B4-BE49-F238E27FC236}">
                  <a16:creationId xmlns:a16="http://schemas.microsoft.com/office/drawing/2014/main" id="{3687B217-D3CD-634D-A079-BF0BD0EF76E6}"/>
                </a:ext>
              </a:extLst>
            </p:cNvPr>
            <p:cNvSpPr>
              <a:spLocks noChangeArrowheads="1"/>
            </p:cNvSpPr>
            <p:nvPr/>
          </p:nvSpPr>
          <p:spPr bwMode="auto">
            <a:xfrm>
              <a:off x="2092" y="1920"/>
              <a:ext cx="9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8" name="Rectangle 8">
              <a:extLst>
                <a:ext uri="{FF2B5EF4-FFF2-40B4-BE49-F238E27FC236}">
                  <a16:creationId xmlns:a16="http://schemas.microsoft.com/office/drawing/2014/main" id="{3C271967-5A70-6942-9B56-67A67470DBF0}"/>
                </a:ext>
              </a:extLst>
            </p:cNvPr>
            <p:cNvSpPr>
              <a:spLocks noChangeArrowheads="1"/>
            </p:cNvSpPr>
            <p:nvPr/>
          </p:nvSpPr>
          <p:spPr bwMode="auto">
            <a:xfrm>
              <a:off x="1675" y="2229"/>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9" name="Rectangle 9">
              <a:extLst>
                <a:ext uri="{FF2B5EF4-FFF2-40B4-BE49-F238E27FC236}">
                  <a16:creationId xmlns:a16="http://schemas.microsoft.com/office/drawing/2014/main" id="{6D4DD441-7FBD-164E-9275-0BF9917420DA}"/>
                </a:ext>
              </a:extLst>
            </p:cNvPr>
            <p:cNvSpPr>
              <a:spLocks noChangeArrowheads="1"/>
            </p:cNvSpPr>
            <p:nvPr/>
          </p:nvSpPr>
          <p:spPr bwMode="auto">
            <a:xfrm>
              <a:off x="1604" y="2176"/>
              <a:ext cx="6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10" name="Rectangle 10">
              <a:extLst>
                <a:ext uri="{FF2B5EF4-FFF2-40B4-BE49-F238E27FC236}">
                  <a16:creationId xmlns:a16="http://schemas.microsoft.com/office/drawing/2014/main" id="{9E653AA0-A93D-2140-AC7C-E2A733A7940C}"/>
                </a:ext>
              </a:extLst>
            </p:cNvPr>
            <p:cNvSpPr>
              <a:spLocks noChangeArrowheads="1"/>
            </p:cNvSpPr>
            <p:nvPr/>
          </p:nvSpPr>
          <p:spPr bwMode="auto">
            <a:xfrm>
              <a:off x="1488" y="2176"/>
              <a:ext cx="4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1" name="Rectangle 11">
              <a:extLst>
                <a:ext uri="{FF2B5EF4-FFF2-40B4-BE49-F238E27FC236}">
                  <a16:creationId xmlns:a16="http://schemas.microsoft.com/office/drawing/2014/main" id="{F5A61D1B-DB3E-6D42-8442-EEADFF91E368}"/>
                </a:ext>
              </a:extLst>
            </p:cNvPr>
            <p:cNvSpPr>
              <a:spLocks noChangeArrowheads="1"/>
            </p:cNvSpPr>
            <p:nvPr/>
          </p:nvSpPr>
          <p:spPr bwMode="auto">
            <a:xfrm>
              <a:off x="2352" y="2064"/>
              <a:ext cx="2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2" name="Rectangle 12">
              <a:extLst>
                <a:ext uri="{FF2B5EF4-FFF2-40B4-BE49-F238E27FC236}">
                  <a16:creationId xmlns:a16="http://schemas.microsoft.com/office/drawing/2014/main" id="{13FBB30F-7DCF-464D-BD0C-E4B798F36B59}"/>
                </a:ext>
              </a:extLst>
            </p:cNvPr>
            <p:cNvSpPr>
              <a:spLocks noChangeArrowheads="1"/>
            </p:cNvSpPr>
            <p:nvPr/>
          </p:nvSpPr>
          <p:spPr bwMode="auto">
            <a:xfrm>
              <a:off x="2229" y="1941"/>
              <a:ext cx="10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3" name="Rectangle 13">
              <a:extLst>
                <a:ext uri="{FF2B5EF4-FFF2-40B4-BE49-F238E27FC236}">
                  <a16:creationId xmlns:a16="http://schemas.microsoft.com/office/drawing/2014/main" id="{AF99AB07-B410-AA47-9DCA-8251E673F707}"/>
                </a:ext>
              </a:extLst>
            </p:cNvPr>
            <p:cNvSpPr>
              <a:spLocks noChangeArrowheads="1"/>
            </p:cNvSpPr>
            <p:nvPr/>
          </p:nvSpPr>
          <p:spPr bwMode="auto">
            <a:xfrm>
              <a:off x="1895" y="1941"/>
              <a:ext cx="7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4" name="Rectangle 14">
              <a:extLst>
                <a:ext uri="{FF2B5EF4-FFF2-40B4-BE49-F238E27FC236}">
                  <a16:creationId xmlns:a16="http://schemas.microsoft.com/office/drawing/2014/main" id="{FFD98137-222F-0A49-BBA5-CE2D5EBA3EA8}"/>
                </a:ext>
              </a:extLst>
            </p:cNvPr>
            <p:cNvSpPr>
              <a:spLocks noChangeArrowheads="1"/>
            </p:cNvSpPr>
            <p:nvPr/>
          </p:nvSpPr>
          <p:spPr bwMode="auto">
            <a:xfrm>
              <a:off x="1739" y="1941"/>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5" name="Rectangle 15">
              <a:extLst>
                <a:ext uri="{FF2B5EF4-FFF2-40B4-BE49-F238E27FC236}">
                  <a16:creationId xmlns:a16="http://schemas.microsoft.com/office/drawing/2014/main" id="{47AF5A89-65F6-8B46-AF81-5F7329A38797}"/>
                </a:ext>
              </a:extLst>
            </p:cNvPr>
            <p:cNvSpPr>
              <a:spLocks noChangeArrowheads="1"/>
            </p:cNvSpPr>
            <p:nvPr/>
          </p:nvSpPr>
          <p:spPr bwMode="auto">
            <a:xfrm>
              <a:off x="1977"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16" name="Rectangle 16">
              <a:extLst>
                <a:ext uri="{FF2B5EF4-FFF2-40B4-BE49-F238E27FC236}">
                  <a16:creationId xmlns:a16="http://schemas.microsoft.com/office/drawing/2014/main" id="{FF82EBCE-9095-7644-9FB6-AD6E296A4FDD}"/>
                </a:ext>
              </a:extLst>
            </p:cNvPr>
            <p:cNvSpPr>
              <a:spLocks noChangeArrowheads="1"/>
            </p:cNvSpPr>
            <p:nvPr/>
          </p:nvSpPr>
          <p:spPr bwMode="auto">
            <a:xfrm>
              <a:off x="1833"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17" name="Group 17">
            <a:extLst>
              <a:ext uri="{FF2B5EF4-FFF2-40B4-BE49-F238E27FC236}">
                <a16:creationId xmlns:a16="http://schemas.microsoft.com/office/drawing/2014/main" id="{96ECD8FF-CCB4-3746-8396-CBEEC168BBDE}"/>
              </a:ext>
            </a:extLst>
          </p:cNvPr>
          <p:cNvGrpSpPr>
            <a:grpSpLocks/>
          </p:cNvGrpSpPr>
          <p:nvPr/>
        </p:nvGrpSpPr>
        <p:grpSpPr bwMode="auto">
          <a:xfrm>
            <a:off x="3762375" y="4343400"/>
            <a:ext cx="1724025" cy="365125"/>
            <a:chOff x="1542" y="2544"/>
            <a:chExt cx="1086" cy="230"/>
          </a:xfrm>
        </p:grpSpPr>
        <p:sp>
          <p:nvSpPr>
            <p:cNvPr id="18" name="Rectangle 18">
              <a:extLst>
                <a:ext uri="{FF2B5EF4-FFF2-40B4-BE49-F238E27FC236}">
                  <a16:creationId xmlns:a16="http://schemas.microsoft.com/office/drawing/2014/main" id="{DCBF9142-A7CA-174B-BF00-95FAA91616D5}"/>
                </a:ext>
              </a:extLst>
            </p:cNvPr>
            <p:cNvSpPr>
              <a:spLocks noChangeArrowheads="1"/>
            </p:cNvSpPr>
            <p:nvPr/>
          </p:nvSpPr>
          <p:spPr bwMode="auto">
            <a:xfrm>
              <a:off x="260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9" name="Rectangle 19">
              <a:extLst>
                <a:ext uri="{FF2B5EF4-FFF2-40B4-BE49-F238E27FC236}">
                  <a16:creationId xmlns:a16="http://schemas.microsoft.com/office/drawing/2014/main" id="{617DAD9A-736B-3C43-8DC5-727567C7A9A5}"/>
                </a:ext>
              </a:extLst>
            </p:cNvPr>
            <p:cNvSpPr>
              <a:spLocks noChangeArrowheads="1"/>
            </p:cNvSpPr>
            <p:nvPr/>
          </p:nvSpPr>
          <p:spPr bwMode="auto">
            <a:xfrm>
              <a:off x="2277"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0" name="Rectangle 20">
              <a:extLst>
                <a:ext uri="{FF2B5EF4-FFF2-40B4-BE49-F238E27FC236}">
                  <a16:creationId xmlns:a16="http://schemas.microsoft.com/office/drawing/2014/main" id="{6E4201E1-357B-B748-B81B-8A3CEF6FA619}"/>
                </a:ext>
              </a:extLst>
            </p:cNvPr>
            <p:cNvSpPr>
              <a:spLocks noChangeArrowheads="1"/>
            </p:cNvSpPr>
            <p:nvPr/>
          </p:nvSpPr>
          <p:spPr bwMode="auto">
            <a:xfrm>
              <a:off x="178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1" name="Rectangle 21">
              <a:extLst>
                <a:ext uri="{FF2B5EF4-FFF2-40B4-BE49-F238E27FC236}">
                  <a16:creationId xmlns:a16="http://schemas.microsoft.com/office/drawing/2014/main" id="{8C18A6E4-BE5D-694F-A81F-3FAC81352F7E}"/>
                </a:ext>
              </a:extLst>
            </p:cNvPr>
            <p:cNvSpPr>
              <a:spLocks noChangeArrowheads="1"/>
            </p:cNvSpPr>
            <p:nvPr/>
          </p:nvSpPr>
          <p:spPr bwMode="auto">
            <a:xfrm>
              <a:off x="2553"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2" name="Rectangle 22">
              <a:extLst>
                <a:ext uri="{FF2B5EF4-FFF2-40B4-BE49-F238E27FC236}">
                  <a16:creationId xmlns:a16="http://schemas.microsoft.com/office/drawing/2014/main" id="{91566003-AC8D-6143-903C-051241E935FD}"/>
                </a:ext>
              </a:extLst>
            </p:cNvPr>
            <p:cNvSpPr>
              <a:spLocks noChangeArrowheads="1"/>
            </p:cNvSpPr>
            <p:nvPr/>
          </p:nvSpPr>
          <p:spPr bwMode="auto">
            <a:xfrm>
              <a:off x="217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3" name="Rectangle 23">
              <a:extLst>
                <a:ext uri="{FF2B5EF4-FFF2-40B4-BE49-F238E27FC236}">
                  <a16:creationId xmlns:a16="http://schemas.microsoft.com/office/drawing/2014/main" id="{C72BE674-CB71-BC4F-B691-A42009968D47}"/>
                </a:ext>
              </a:extLst>
            </p:cNvPr>
            <p:cNvSpPr>
              <a:spLocks noChangeArrowheads="1"/>
            </p:cNvSpPr>
            <p:nvPr/>
          </p:nvSpPr>
          <p:spPr bwMode="auto">
            <a:xfrm>
              <a:off x="190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4" name="Rectangle 24">
              <a:extLst>
                <a:ext uri="{FF2B5EF4-FFF2-40B4-BE49-F238E27FC236}">
                  <a16:creationId xmlns:a16="http://schemas.microsoft.com/office/drawing/2014/main" id="{FD5770CC-C3A6-1645-BBFE-284D76949565}"/>
                </a:ext>
              </a:extLst>
            </p:cNvPr>
            <p:cNvSpPr>
              <a:spLocks noChangeArrowheads="1"/>
            </p:cNvSpPr>
            <p:nvPr/>
          </p:nvSpPr>
          <p:spPr bwMode="auto">
            <a:xfrm>
              <a:off x="1681"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5" name="Rectangle 25">
              <a:extLst>
                <a:ext uri="{FF2B5EF4-FFF2-40B4-BE49-F238E27FC236}">
                  <a16:creationId xmlns:a16="http://schemas.microsoft.com/office/drawing/2014/main" id="{8DC962AA-7AC1-7248-9AE5-CCAA853D20BA}"/>
                </a:ext>
              </a:extLst>
            </p:cNvPr>
            <p:cNvSpPr>
              <a:spLocks noChangeArrowheads="1"/>
            </p:cNvSpPr>
            <p:nvPr/>
          </p:nvSpPr>
          <p:spPr bwMode="auto">
            <a:xfrm>
              <a:off x="1542" y="2562"/>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26" name="Rectangle 26">
              <a:extLst>
                <a:ext uri="{FF2B5EF4-FFF2-40B4-BE49-F238E27FC236}">
                  <a16:creationId xmlns:a16="http://schemas.microsoft.com/office/drawing/2014/main" id="{36026CA3-C9FA-0544-8083-159D66EB1A11}"/>
                </a:ext>
              </a:extLst>
            </p:cNvPr>
            <p:cNvSpPr>
              <a:spLocks noChangeArrowheads="1"/>
            </p:cNvSpPr>
            <p:nvPr/>
          </p:nvSpPr>
          <p:spPr bwMode="auto">
            <a:xfrm>
              <a:off x="2438"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7" name="Rectangle 27">
              <a:extLst>
                <a:ext uri="{FF2B5EF4-FFF2-40B4-BE49-F238E27FC236}">
                  <a16:creationId xmlns:a16="http://schemas.microsoft.com/office/drawing/2014/main" id="{932F4501-04AC-5440-9447-42BBBA9B9D9A}"/>
                </a:ext>
              </a:extLst>
            </p:cNvPr>
            <p:cNvSpPr>
              <a:spLocks noChangeArrowheads="1"/>
            </p:cNvSpPr>
            <p:nvPr/>
          </p:nvSpPr>
          <p:spPr bwMode="auto">
            <a:xfrm>
              <a:off x="2069"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8" name="Rectangle 28">
              <a:extLst>
                <a:ext uri="{FF2B5EF4-FFF2-40B4-BE49-F238E27FC236}">
                  <a16:creationId xmlns:a16="http://schemas.microsoft.com/office/drawing/2014/main" id="{A520CD68-836E-514E-9763-B1DFFCD39CDE}"/>
                </a:ext>
              </a:extLst>
            </p:cNvPr>
            <p:cNvSpPr>
              <a:spLocks noChangeArrowheads="1"/>
            </p:cNvSpPr>
            <p:nvPr/>
          </p:nvSpPr>
          <p:spPr bwMode="auto">
            <a:xfrm>
              <a:off x="2337"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29" name="Rectangle 29">
              <a:extLst>
                <a:ext uri="{FF2B5EF4-FFF2-40B4-BE49-F238E27FC236}">
                  <a16:creationId xmlns:a16="http://schemas.microsoft.com/office/drawing/2014/main" id="{E5F13C31-0B62-454F-A021-DEEF722E3F3F}"/>
                </a:ext>
              </a:extLst>
            </p:cNvPr>
            <p:cNvSpPr>
              <a:spLocks noChangeArrowheads="1"/>
            </p:cNvSpPr>
            <p:nvPr/>
          </p:nvSpPr>
          <p:spPr bwMode="auto">
            <a:xfrm>
              <a:off x="1839" y="2562"/>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0" name="Rectangle 30">
              <a:extLst>
                <a:ext uri="{FF2B5EF4-FFF2-40B4-BE49-F238E27FC236}">
                  <a16:creationId xmlns:a16="http://schemas.microsoft.com/office/drawing/2014/main" id="{05F8E59D-E270-2549-B7E4-A7D83BD847EE}"/>
                </a:ext>
              </a:extLst>
            </p:cNvPr>
            <p:cNvSpPr>
              <a:spLocks noChangeArrowheads="1"/>
            </p:cNvSpPr>
            <p:nvPr/>
          </p:nvSpPr>
          <p:spPr bwMode="auto">
            <a:xfrm>
              <a:off x="1616"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31" name="Group 31">
            <a:extLst>
              <a:ext uri="{FF2B5EF4-FFF2-40B4-BE49-F238E27FC236}">
                <a16:creationId xmlns:a16="http://schemas.microsoft.com/office/drawing/2014/main" id="{0C61B373-FDC2-DC44-BAB8-3A5B590DF2F5}"/>
              </a:ext>
            </a:extLst>
          </p:cNvPr>
          <p:cNvGrpSpPr>
            <a:grpSpLocks/>
          </p:cNvGrpSpPr>
          <p:nvPr/>
        </p:nvGrpSpPr>
        <p:grpSpPr bwMode="auto">
          <a:xfrm>
            <a:off x="3733800" y="5591174"/>
            <a:ext cx="1784350" cy="674688"/>
            <a:chOff x="1570" y="3135"/>
            <a:chExt cx="1124" cy="425"/>
          </a:xfrm>
        </p:grpSpPr>
        <p:sp>
          <p:nvSpPr>
            <p:cNvPr id="32" name="Rectangle 32">
              <a:extLst>
                <a:ext uri="{FF2B5EF4-FFF2-40B4-BE49-F238E27FC236}">
                  <a16:creationId xmlns:a16="http://schemas.microsoft.com/office/drawing/2014/main" id="{874413A9-468F-F64A-B6E8-716758E40A91}"/>
                </a:ext>
              </a:extLst>
            </p:cNvPr>
            <p:cNvSpPr>
              <a:spLocks noChangeArrowheads="1"/>
            </p:cNvSpPr>
            <p:nvPr/>
          </p:nvSpPr>
          <p:spPr bwMode="auto">
            <a:xfrm>
              <a:off x="2638"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3" name="Rectangle 33">
              <a:extLst>
                <a:ext uri="{FF2B5EF4-FFF2-40B4-BE49-F238E27FC236}">
                  <a16:creationId xmlns:a16="http://schemas.microsoft.com/office/drawing/2014/main" id="{DCAC417C-78A8-F942-A540-56EDBB3E2E41}"/>
                </a:ext>
              </a:extLst>
            </p:cNvPr>
            <p:cNvSpPr>
              <a:spLocks noChangeArrowheads="1"/>
            </p:cNvSpPr>
            <p:nvPr/>
          </p:nvSpPr>
          <p:spPr bwMode="auto">
            <a:xfrm>
              <a:off x="2110" y="3200"/>
              <a:ext cx="4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4" name="Rectangle 34">
              <a:extLst>
                <a:ext uri="{FF2B5EF4-FFF2-40B4-BE49-F238E27FC236}">
                  <a16:creationId xmlns:a16="http://schemas.microsoft.com/office/drawing/2014/main" id="{05818D73-B637-7542-A0D1-CF175093EFF7}"/>
                </a:ext>
              </a:extLst>
            </p:cNvPr>
            <p:cNvSpPr>
              <a:spLocks noChangeArrowheads="1"/>
            </p:cNvSpPr>
            <p:nvPr/>
          </p:nvSpPr>
          <p:spPr bwMode="auto">
            <a:xfrm>
              <a:off x="1873"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5" name="Rectangle 35">
              <a:extLst>
                <a:ext uri="{FF2B5EF4-FFF2-40B4-BE49-F238E27FC236}">
                  <a16:creationId xmlns:a16="http://schemas.microsoft.com/office/drawing/2014/main" id="{AD3FA6EC-F12A-C84F-99B2-A6AE654D8B80}"/>
                </a:ext>
              </a:extLst>
            </p:cNvPr>
            <p:cNvSpPr>
              <a:spLocks noChangeArrowheads="1"/>
            </p:cNvSpPr>
            <p:nvPr/>
          </p:nvSpPr>
          <p:spPr bwMode="auto">
            <a:xfrm>
              <a:off x="2577"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6" name="Rectangle 36">
              <a:extLst>
                <a:ext uri="{FF2B5EF4-FFF2-40B4-BE49-F238E27FC236}">
                  <a16:creationId xmlns:a16="http://schemas.microsoft.com/office/drawing/2014/main" id="{4D7DC73C-5FD7-9246-8639-0CF350DA5261}"/>
                </a:ext>
              </a:extLst>
            </p:cNvPr>
            <p:cNvSpPr>
              <a:spLocks noChangeArrowheads="1"/>
            </p:cNvSpPr>
            <p:nvPr/>
          </p:nvSpPr>
          <p:spPr bwMode="auto">
            <a:xfrm>
              <a:off x="1624" y="3423"/>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7" name="Rectangle 37">
              <a:extLst>
                <a:ext uri="{FF2B5EF4-FFF2-40B4-BE49-F238E27FC236}">
                  <a16:creationId xmlns:a16="http://schemas.microsoft.com/office/drawing/2014/main" id="{CAF78BEE-EF01-9F45-893B-AF112A03ACBA}"/>
                </a:ext>
              </a:extLst>
            </p:cNvPr>
            <p:cNvSpPr>
              <a:spLocks noChangeArrowheads="1"/>
            </p:cNvSpPr>
            <p:nvPr/>
          </p:nvSpPr>
          <p:spPr bwMode="auto">
            <a:xfrm>
              <a:off x="2051"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8" name="Rectangle 38">
              <a:extLst>
                <a:ext uri="{FF2B5EF4-FFF2-40B4-BE49-F238E27FC236}">
                  <a16:creationId xmlns:a16="http://schemas.microsoft.com/office/drawing/2014/main" id="{95A73CDD-5ED0-E24D-8EF4-357B7BC32071}"/>
                </a:ext>
              </a:extLst>
            </p:cNvPr>
            <p:cNvSpPr>
              <a:spLocks noChangeArrowheads="1"/>
            </p:cNvSpPr>
            <p:nvPr/>
          </p:nvSpPr>
          <p:spPr bwMode="auto">
            <a:xfrm>
              <a:off x="2468"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9" name="Rectangle 39">
              <a:extLst>
                <a:ext uri="{FF2B5EF4-FFF2-40B4-BE49-F238E27FC236}">
                  <a16:creationId xmlns:a16="http://schemas.microsoft.com/office/drawing/2014/main" id="{EC029866-7511-6648-926D-73ED73D92512}"/>
                </a:ext>
              </a:extLst>
            </p:cNvPr>
            <p:cNvSpPr>
              <a:spLocks noChangeArrowheads="1"/>
            </p:cNvSpPr>
            <p:nvPr/>
          </p:nvSpPr>
          <p:spPr bwMode="auto">
            <a:xfrm>
              <a:off x="2181"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0" name="Rectangle 40">
              <a:extLst>
                <a:ext uri="{FF2B5EF4-FFF2-40B4-BE49-F238E27FC236}">
                  <a16:creationId xmlns:a16="http://schemas.microsoft.com/office/drawing/2014/main" id="{CDB9FF85-B42A-6441-9F4A-D0C0546F6AA2}"/>
                </a:ext>
              </a:extLst>
            </p:cNvPr>
            <p:cNvSpPr>
              <a:spLocks noChangeArrowheads="1"/>
            </p:cNvSpPr>
            <p:nvPr/>
          </p:nvSpPr>
          <p:spPr bwMode="auto">
            <a:xfrm>
              <a:off x="1942"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1" name="Rectangle 41">
              <a:extLst>
                <a:ext uri="{FF2B5EF4-FFF2-40B4-BE49-F238E27FC236}">
                  <a16:creationId xmlns:a16="http://schemas.microsoft.com/office/drawing/2014/main" id="{C37B27B9-2293-0746-8FDE-37940D8261B7}"/>
                </a:ext>
              </a:extLst>
            </p:cNvPr>
            <p:cNvSpPr>
              <a:spLocks noChangeArrowheads="1"/>
            </p:cNvSpPr>
            <p:nvPr/>
          </p:nvSpPr>
          <p:spPr bwMode="auto">
            <a:xfrm>
              <a:off x="1793" y="3200"/>
              <a:ext cx="7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42" name="Rectangle 42">
              <a:extLst>
                <a:ext uri="{FF2B5EF4-FFF2-40B4-BE49-F238E27FC236}">
                  <a16:creationId xmlns:a16="http://schemas.microsoft.com/office/drawing/2014/main" id="{512EF93B-EE2D-5544-B8F7-8CA8995B7A6F}"/>
                </a:ext>
              </a:extLst>
            </p:cNvPr>
            <p:cNvSpPr>
              <a:spLocks noChangeArrowheads="1"/>
            </p:cNvSpPr>
            <p:nvPr/>
          </p:nvSpPr>
          <p:spPr bwMode="auto">
            <a:xfrm>
              <a:off x="1686" y="3474"/>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43" name="Rectangle 43">
              <a:extLst>
                <a:ext uri="{FF2B5EF4-FFF2-40B4-BE49-F238E27FC236}">
                  <a16:creationId xmlns:a16="http://schemas.microsoft.com/office/drawing/2014/main" id="{DF29F920-8004-E24F-80F8-35374EF55643}"/>
                </a:ext>
              </a:extLst>
            </p:cNvPr>
            <p:cNvSpPr>
              <a:spLocks noChangeArrowheads="1"/>
            </p:cNvSpPr>
            <p:nvPr/>
          </p:nvSpPr>
          <p:spPr bwMode="auto">
            <a:xfrm>
              <a:off x="2354" y="3181"/>
              <a:ext cx="9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44" name="Rectangle 44">
              <a:extLst>
                <a:ext uri="{FF2B5EF4-FFF2-40B4-BE49-F238E27FC236}">
                  <a16:creationId xmlns:a16="http://schemas.microsoft.com/office/drawing/2014/main" id="{FDA29309-3046-7140-A73E-D207F29277D6}"/>
                </a:ext>
              </a:extLst>
            </p:cNvPr>
            <p:cNvSpPr>
              <a:spLocks noChangeArrowheads="1"/>
            </p:cNvSpPr>
            <p:nvPr/>
          </p:nvSpPr>
          <p:spPr bwMode="auto">
            <a:xfrm>
              <a:off x="1570" y="3135"/>
              <a:ext cx="31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dirty="0" err="1">
                  <a:latin typeface="Symbol" pitchFamily="2" charset="2"/>
                  <a:ea typeface="新細明體" panose="02020500000000000000" pitchFamily="18" charset="-120"/>
                </a:rPr>
                <a:t>å</a:t>
              </a:r>
              <a:r>
                <a:rPr lang="en-US" altLang="zh-TW" sz="3200" dirty="0">
                  <a:latin typeface="Symbol" pitchFamily="2" charset="2"/>
                  <a:ea typeface="新細明體" panose="02020500000000000000" pitchFamily="18" charset="-120"/>
                </a:rPr>
                <a:t>  </a:t>
              </a:r>
              <a:endParaRPr lang="en-US" altLang="zh-TW" sz="1600" b="1" dirty="0">
                <a:ea typeface="新細明體" panose="02020500000000000000" pitchFamily="18" charset="-120"/>
              </a:endParaRPr>
            </a:p>
          </p:txBody>
        </p:sp>
      </p:grpSp>
      <p:pic>
        <p:nvPicPr>
          <p:cNvPr id="45" name="Picture 4" descr="partition3">
            <a:extLst>
              <a:ext uri="{FF2B5EF4-FFF2-40B4-BE49-F238E27FC236}">
                <a16:creationId xmlns:a16="http://schemas.microsoft.com/office/drawing/2014/main" id="{7A4AB69F-2C38-0343-8AB2-F7C374C1FFD6}"/>
              </a:ext>
            </a:extLst>
          </p:cNvPr>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7183438" y="2580593"/>
            <a:ext cx="4103625" cy="328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a:extLst>
              <a:ext uri="{FF2B5EF4-FFF2-40B4-BE49-F238E27FC236}">
                <a16:creationId xmlns:a16="http://schemas.microsoft.com/office/drawing/2014/main" id="{66A28F49-9CD8-3F45-9EAA-5A500A67A28F}"/>
              </a:ext>
            </a:extLst>
          </p:cNvPr>
          <p:cNvSpPr txBox="1"/>
          <p:nvPr/>
        </p:nvSpPr>
        <p:spPr>
          <a:xfrm>
            <a:off x="7377113" y="5778940"/>
            <a:ext cx="3849688"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3-way partitions (</a:t>
            </a:r>
            <a:r>
              <a:rPr lang="en-US" sz="2400" i="1" dirty="0">
                <a:latin typeface="Arial" panose="020B0604020202020204" pitchFamily="34" charset="0"/>
                <a:cs typeface="Arial" panose="020B0604020202020204" pitchFamily="34" charset="0"/>
              </a:rPr>
              <a:t>k=</a:t>
            </a:r>
            <a:r>
              <a:rPr lang="en-US" sz="2400"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15298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E87-9BAC-2F46-9CFE-865431CCDE70}"/>
              </a:ext>
            </a:extLst>
          </p:cNvPr>
          <p:cNvSpPr>
            <a:spLocks noGrp="1"/>
          </p:cNvSpPr>
          <p:nvPr>
            <p:ph type="title"/>
          </p:nvPr>
        </p:nvSpPr>
        <p:spPr/>
        <p:txBody>
          <a:bodyPr/>
          <a:lstStyle/>
          <a:p>
            <a:r>
              <a:rPr lang="en-US" dirty="0"/>
              <a:t>Circuit Partitioning Algorithms</a:t>
            </a:r>
          </a:p>
        </p:txBody>
      </p:sp>
      <p:sp>
        <p:nvSpPr>
          <p:cNvPr id="3" name="Content Placeholder 2">
            <a:extLst>
              <a:ext uri="{FF2B5EF4-FFF2-40B4-BE49-F238E27FC236}">
                <a16:creationId xmlns:a16="http://schemas.microsoft.com/office/drawing/2014/main" id="{3865A47A-0662-F14A-BFB0-E9FA82E0C1DD}"/>
              </a:ext>
            </a:extLst>
          </p:cNvPr>
          <p:cNvSpPr>
            <a:spLocks noGrp="1"/>
          </p:cNvSpPr>
          <p:nvPr>
            <p:ph idx="1"/>
          </p:nvPr>
        </p:nvSpPr>
        <p:spPr/>
        <p:txBody>
          <a:bodyPr/>
          <a:lstStyle/>
          <a:p>
            <a:pPr eaLnBrk="1" hangingPunct="1"/>
            <a:r>
              <a:rPr lang="en-US" altLang="zh-TW" dirty="0">
                <a:ea typeface="新細明體" panose="02020500000000000000" pitchFamily="18" charset="-120"/>
              </a:rPr>
              <a:t>Iterative partitioning algorithms</a:t>
            </a:r>
          </a:p>
          <a:p>
            <a:pPr eaLnBrk="1" hangingPunct="1"/>
            <a:r>
              <a:rPr lang="en-US" altLang="zh-TW" dirty="0">
                <a:ea typeface="新細明體" panose="02020500000000000000" pitchFamily="18" charset="-120"/>
              </a:rPr>
              <a:t>Spectral based partitioning algorithms</a:t>
            </a:r>
          </a:p>
          <a:p>
            <a:pPr eaLnBrk="1" hangingPunct="1"/>
            <a:r>
              <a:rPr lang="en-US" altLang="zh-TW" dirty="0">
                <a:ea typeface="新細明體" panose="02020500000000000000" pitchFamily="18" charset="-120"/>
              </a:rPr>
              <a:t>Deterministic vs. probabilistic algorithms</a:t>
            </a:r>
          </a:p>
          <a:p>
            <a:pPr eaLnBrk="1" hangingPunct="1"/>
            <a:r>
              <a:rPr lang="en-US" altLang="zh-TW" dirty="0">
                <a:ea typeface="新細明體" panose="02020500000000000000" pitchFamily="18" charset="-120"/>
              </a:rPr>
              <a:t>Net partitioning vs. module partitioning</a:t>
            </a:r>
          </a:p>
          <a:p>
            <a:pPr eaLnBrk="1" hangingPunct="1"/>
            <a:r>
              <a:rPr lang="en-US" altLang="zh-TW" dirty="0">
                <a:ea typeface="新細明體" panose="02020500000000000000" pitchFamily="18" charset="-120"/>
              </a:rPr>
              <a:t>Multi-way partitioning</a:t>
            </a:r>
          </a:p>
          <a:p>
            <a:pPr eaLnBrk="1" hangingPunct="1"/>
            <a:r>
              <a:rPr lang="en-US" altLang="zh-TW" dirty="0">
                <a:ea typeface="新細明體" panose="02020500000000000000" pitchFamily="18" charset="-120"/>
              </a:rPr>
              <a:t>Multi-level partitioning </a:t>
            </a:r>
          </a:p>
          <a:p>
            <a:pPr eaLnBrk="1" hangingPunct="1"/>
            <a:r>
              <a:rPr lang="en-US" altLang="zh-TW" dirty="0">
                <a:ea typeface="新細明體" panose="02020500000000000000" pitchFamily="18" charset="-120"/>
              </a:rPr>
              <a:t>Further study in partitioning techniques (timing-driven …)</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426521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7D26-9705-6C4C-B9F7-62E6478F2965}"/>
              </a:ext>
            </a:extLst>
          </p:cNvPr>
          <p:cNvSpPr>
            <a:spLocks noGrp="1"/>
          </p:cNvSpPr>
          <p:nvPr>
            <p:ph type="title"/>
          </p:nvPr>
        </p:nvSpPr>
        <p:spPr/>
        <p:txBody>
          <a:bodyPr/>
          <a:lstStyle/>
          <a:p>
            <a:r>
              <a:rPr lang="en-US" dirty="0"/>
              <a:t>Iterative Partitioning Algorithms</a:t>
            </a:r>
          </a:p>
        </p:txBody>
      </p:sp>
      <p:sp>
        <p:nvSpPr>
          <p:cNvPr id="3" name="Content Placeholder 2">
            <a:extLst>
              <a:ext uri="{FF2B5EF4-FFF2-40B4-BE49-F238E27FC236}">
                <a16:creationId xmlns:a16="http://schemas.microsoft.com/office/drawing/2014/main" id="{850525E8-4061-FF4C-B7F0-67085C2CCA49}"/>
              </a:ext>
            </a:extLst>
          </p:cNvPr>
          <p:cNvSpPr>
            <a:spLocks noGrp="1"/>
          </p:cNvSpPr>
          <p:nvPr>
            <p:ph idx="1"/>
          </p:nvPr>
        </p:nvSpPr>
        <p:spPr/>
        <p:txBody>
          <a:bodyPr/>
          <a:lstStyle/>
          <a:p>
            <a:pPr eaLnBrk="1" hangingPunct="1"/>
            <a:r>
              <a:rPr lang="en-US" altLang="zh-TW" b="1" dirty="0">
                <a:ea typeface="新細明體" panose="02020500000000000000" pitchFamily="18" charset="-120"/>
              </a:rPr>
              <a:t>Greedy iterative improvement method</a:t>
            </a:r>
          </a:p>
          <a:p>
            <a:pPr lvl="1" eaLnBrk="1" hangingPunct="1"/>
            <a:r>
              <a:rPr lang="en-US" altLang="zh-TW" dirty="0">
                <a:ea typeface="新細明體" panose="02020500000000000000" pitchFamily="18" charset="-120"/>
              </a:rPr>
              <a:t>[Kernighan-Lin 1970]</a:t>
            </a:r>
          </a:p>
          <a:p>
            <a:pPr lvl="1" eaLnBrk="1" hangingPunct="1"/>
            <a:r>
              <a:rPr lang="en-US" altLang="zh-TW" dirty="0">
                <a:ea typeface="新細明體" panose="02020500000000000000" pitchFamily="18" charset="-120"/>
              </a:rPr>
              <a:t>[Fiduccia-</a:t>
            </a:r>
            <a:r>
              <a:rPr lang="en-US" altLang="zh-TW" dirty="0" err="1">
                <a:ea typeface="新細明體" panose="02020500000000000000" pitchFamily="18" charset="-120"/>
              </a:rPr>
              <a:t>Mattheyses</a:t>
            </a:r>
            <a:r>
              <a:rPr lang="en-US" altLang="zh-TW" dirty="0">
                <a:ea typeface="新細明體" panose="02020500000000000000" pitchFamily="18" charset="-120"/>
              </a:rPr>
              <a:t> 1982]</a:t>
            </a:r>
          </a:p>
          <a:p>
            <a:pPr lvl="1" eaLnBrk="1" hangingPunct="1"/>
            <a:r>
              <a:rPr lang="en-US" altLang="zh-TW" dirty="0">
                <a:ea typeface="新細明體" panose="02020500000000000000" pitchFamily="18" charset="-120"/>
              </a:rPr>
              <a:t>[Krishnamurthy 1984]</a:t>
            </a:r>
          </a:p>
          <a:p>
            <a:pPr lvl="1" eaLnBrk="1" hangingPunct="1"/>
            <a:r>
              <a:rPr lang="en-US" altLang="zh-TW" dirty="0">
                <a:ea typeface="新細明體" panose="02020500000000000000" pitchFamily="18" charset="-120"/>
              </a:rPr>
              <a:t>…</a:t>
            </a:r>
          </a:p>
          <a:p>
            <a:pPr eaLnBrk="1" hangingPunct="1"/>
            <a:r>
              <a:rPr lang="en-US" altLang="zh-TW" b="1" dirty="0">
                <a:ea typeface="新細明體" panose="02020500000000000000" pitchFamily="18" charset="-120"/>
              </a:rPr>
              <a:t>Simulated Annealing</a:t>
            </a:r>
          </a:p>
          <a:p>
            <a:pPr lvl="1" eaLnBrk="1" hangingPunct="1"/>
            <a:r>
              <a:rPr lang="en-US" altLang="zh-TW" dirty="0">
                <a:ea typeface="新細明體" panose="02020500000000000000" pitchFamily="18" charset="-120"/>
              </a:rPr>
              <a:t>[</a:t>
            </a:r>
            <a:r>
              <a:rPr lang="en-US" altLang="zh-TW" dirty="0" err="1">
                <a:ea typeface="新細明體" panose="02020500000000000000" pitchFamily="18" charset="-120"/>
              </a:rPr>
              <a:t>Kirkpartrick-Gelatt-Vecchi</a:t>
            </a:r>
            <a:r>
              <a:rPr lang="en-US" altLang="zh-TW" dirty="0">
                <a:ea typeface="新細明體" panose="02020500000000000000" pitchFamily="18" charset="-120"/>
              </a:rPr>
              <a:t> 1983]</a:t>
            </a:r>
          </a:p>
          <a:p>
            <a:pPr lvl="1" eaLnBrk="1" hangingPunct="1"/>
            <a:r>
              <a:rPr lang="en-US" altLang="zh-TW" dirty="0">
                <a:ea typeface="新細明體" panose="02020500000000000000" pitchFamily="18" charset="-120"/>
              </a:rPr>
              <a:t>[Greene-</a:t>
            </a:r>
            <a:r>
              <a:rPr lang="en-US" altLang="zh-TW" dirty="0" err="1">
                <a:ea typeface="新細明體" panose="02020500000000000000" pitchFamily="18" charset="-120"/>
              </a:rPr>
              <a:t>Supowit</a:t>
            </a:r>
            <a:r>
              <a:rPr lang="en-US" altLang="zh-TW" dirty="0">
                <a:ea typeface="新細明體" panose="02020500000000000000" pitchFamily="18" charset="-120"/>
              </a:rPr>
              <a:t> 1984]</a:t>
            </a:r>
          </a:p>
          <a:p>
            <a:pPr lvl="1" eaLnBrk="1" hangingPunct="1"/>
            <a:r>
              <a:rPr lang="en-US" altLang="zh-TW" dirty="0">
                <a:ea typeface="新細明體" panose="02020500000000000000" pitchFamily="18" charset="-120"/>
              </a:rPr>
              <a:t>…</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353637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Physical Design Flow</a:t>
            </a:r>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dirty="0"/>
          </a:p>
        </p:txBody>
      </p:sp>
    </p:spTree>
    <p:extLst>
      <p:ext uri="{BB962C8B-B14F-4D97-AF65-F5344CB8AC3E}">
        <p14:creationId xmlns:p14="http://schemas.microsoft.com/office/powerpoint/2010/main" val="3852969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403F-9602-354C-BF95-259910C7EF73}"/>
              </a:ext>
            </a:extLst>
          </p:cNvPr>
          <p:cNvSpPr>
            <a:spLocks noGrp="1"/>
          </p:cNvSpPr>
          <p:nvPr>
            <p:ph type="title"/>
          </p:nvPr>
        </p:nvSpPr>
        <p:spPr/>
        <p:txBody>
          <a:bodyPr>
            <a:normAutofit/>
          </a:bodyPr>
          <a:lstStyle/>
          <a:p>
            <a:r>
              <a:rPr lang="en-US" dirty="0">
                <a:effectLst/>
              </a:rPr>
              <a:t>Kernighan-Lin (KL) Algorithm</a:t>
            </a:r>
            <a:endParaRPr lang="en-US" dirty="0"/>
          </a:p>
        </p:txBody>
      </p:sp>
      <p:sp>
        <p:nvSpPr>
          <p:cNvPr id="3" name="Content Placeholder 2">
            <a:extLst>
              <a:ext uri="{FF2B5EF4-FFF2-40B4-BE49-F238E27FC236}">
                <a16:creationId xmlns:a16="http://schemas.microsoft.com/office/drawing/2014/main" id="{C7572643-57CF-1242-84A8-3868AD83F4B4}"/>
              </a:ext>
            </a:extLst>
          </p:cNvPr>
          <p:cNvSpPr>
            <a:spLocks noGrp="1"/>
          </p:cNvSpPr>
          <p:nvPr>
            <p:ph idx="1"/>
          </p:nvPr>
        </p:nvSpPr>
        <p:spPr/>
        <p:txBody>
          <a:bodyPr/>
          <a:lstStyle/>
          <a:p>
            <a:r>
              <a:rPr lang="en-US" dirty="0"/>
              <a:t>“An Efficient Heuristic Procedure for Partitioning Graphs,” </a:t>
            </a:r>
            <a:r>
              <a:rPr lang="en-US" i="1" dirty="0"/>
              <a:t>The Bell System Technical Journal</a:t>
            </a:r>
            <a:r>
              <a:rPr lang="en-US" dirty="0"/>
              <a:t>, 49(2):291-307, 1970</a:t>
            </a:r>
          </a:p>
        </p:txBody>
      </p:sp>
      <p:pic>
        <p:nvPicPr>
          <p:cNvPr id="20484" name="Picture 4" descr="PPT - Kernighan-Lin Algorithm PowerPoint Presentation, free download -  ID:1438810">
            <a:extLst>
              <a:ext uri="{FF2B5EF4-FFF2-40B4-BE49-F238E27FC236}">
                <a16:creationId xmlns:a16="http://schemas.microsoft.com/office/drawing/2014/main" id="{C650B918-949F-AB4B-8959-7466254D5B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38" t="34762" r="15595" b="39365"/>
          <a:stretch/>
        </p:blipFill>
        <p:spPr bwMode="auto">
          <a:xfrm>
            <a:off x="838200" y="2830283"/>
            <a:ext cx="10515132" cy="295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261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E5D0-D058-D940-9249-51A231531FCA}"/>
              </a:ext>
            </a:extLst>
          </p:cNvPr>
          <p:cNvSpPr>
            <a:spLocks noGrp="1"/>
          </p:cNvSpPr>
          <p:nvPr>
            <p:ph type="title"/>
          </p:nvPr>
        </p:nvSpPr>
        <p:spPr/>
        <p:txBody>
          <a:bodyPr/>
          <a:lstStyle/>
          <a:p>
            <a:r>
              <a:rPr lang="en-US" dirty="0"/>
              <a:t>Restricted Partition Problem</a:t>
            </a:r>
          </a:p>
        </p:txBody>
      </p:sp>
      <p:sp>
        <p:nvSpPr>
          <p:cNvPr id="3" name="Content Placeholder 2">
            <a:extLst>
              <a:ext uri="{FF2B5EF4-FFF2-40B4-BE49-F238E27FC236}">
                <a16:creationId xmlns:a16="http://schemas.microsoft.com/office/drawing/2014/main" id="{9CC30A0D-AE68-4F40-AF12-092CF969756C}"/>
              </a:ext>
            </a:extLst>
          </p:cNvPr>
          <p:cNvSpPr>
            <a:spLocks noGrp="1"/>
          </p:cNvSpPr>
          <p:nvPr>
            <p:ph idx="1"/>
          </p:nvPr>
        </p:nvSpPr>
        <p:spPr/>
        <p:txBody>
          <a:bodyPr/>
          <a:lstStyle/>
          <a:p>
            <a:pPr eaLnBrk="1" hangingPunct="1"/>
            <a:r>
              <a:rPr lang="en-US" altLang="zh-TW" b="1" dirty="0">
                <a:ea typeface="新細明體" panose="02020500000000000000" pitchFamily="18" charset="-120"/>
              </a:rPr>
              <a:t>Restrictions</a:t>
            </a:r>
          </a:p>
          <a:p>
            <a:pPr lvl="1" eaLnBrk="1" hangingPunct="1"/>
            <a:r>
              <a:rPr lang="en-US" altLang="zh-TW" dirty="0">
                <a:ea typeface="新細明體" panose="02020500000000000000" pitchFamily="18" charset="-120"/>
              </a:rPr>
              <a:t>For </a:t>
            </a:r>
            <a:r>
              <a:rPr lang="en-US" altLang="zh-TW" dirty="0" err="1">
                <a:ea typeface="新細明體" panose="02020500000000000000" pitchFamily="18" charset="-120"/>
              </a:rPr>
              <a:t>Bisectioning</a:t>
            </a:r>
            <a:r>
              <a:rPr lang="en-US" altLang="zh-TW" dirty="0">
                <a:ea typeface="新細明體" panose="02020500000000000000" pitchFamily="18" charset="-120"/>
              </a:rPr>
              <a:t> of circuit (k=2, two-way partitioning)</a:t>
            </a:r>
          </a:p>
          <a:p>
            <a:pPr lvl="1" eaLnBrk="1" hangingPunct="1"/>
            <a:r>
              <a:rPr lang="en-US" altLang="zh-TW" dirty="0">
                <a:ea typeface="新細明體" panose="02020500000000000000" pitchFamily="18" charset="-120"/>
              </a:rPr>
              <a:t>Assume all gates are of the same size</a:t>
            </a:r>
          </a:p>
          <a:p>
            <a:pPr lvl="1" eaLnBrk="1" hangingPunct="1"/>
            <a:r>
              <a:rPr lang="en-US" altLang="zh-TW" dirty="0">
                <a:ea typeface="新細明體" panose="02020500000000000000" pitchFamily="18" charset="-120"/>
              </a:rPr>
              <a:t>Works only for 2-terminal nets</a:t>
            </a:r>
          </a:p>
          <a:p>
            <a:pPr eaLnBrk="1" hangingPunct="1"/>
            <a:r>
              <a:rPr lang="en-US" altLang="zh-TW" b="1" dirty="0">
                <a:ea typeface="新細明體" panose="02020500000000000000" pitchFamily="18" charset="-120"/>
              </a:rPr>
              <a:t>If all nets are 2-terminal, the hypergraph is called a graph</a:t>
            </a:r>
            <a:endParaRPr lang="zh-TW" altLang="en-US" b="1"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60006068-E653-154E-B8AC-841D18E25AC9}"/>
              </a:ext>
            </a:extLst>
          </p:cNvPr>
          <p:cNvGrpSpPr>
            <a:grpSpLocks/>
          </p:cNvGrpSpPr>
          <p:nvPr/>
        </p:nvGrpSpPr>
        <p:grpSpPr bwMode="auto">
          <a:xfrm>
            <a:off x="1722416" y="4087813"/>
            <a:ext cx="3914775" cy="1931987"/>
            <a:chOff x="510" y="2640"/>
            <a:chExt cx="2466" cy="1217"/>
          </a:xfrm>
        </p:grpSpPr>
        <p:sp>
          <p:nvSpPr>
            <p:cNvPr id="5" name="Oval 5">
              <a:extLst>
                <a:ext uri="{FF2B5EF4-FFF2-40B4-BE49-F238E27FC236}">
                  <a16:creationId xmlns:a16="http://schemas.microsoft.com/office/drawing/2014/main" id="{4ECCF8DB-2504-9A40-A0CB-47214F227104}"/>
                </a:ext>
              </a:extLst>
            </p:cNvPr>
            <p:cNvSpPr>
              <a:spLocks noChangeAspect="1" noChangeArrowheads="1"/>
            </p:cNvSpPr>
            <p:nvPr/>
          </p:nvSpPr>
          <p:spPr bwMode="auto">
            <a:xfrm rot="8402547">
              <a:off x="1649" y="3167"/>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D1FC16D6-A074-E142-B6A5-F81FF288968F}"/>
                </a:ext>
              </a:extLst>
            </p:cNvPr>
            <p:cNvSpPr>
              <a:spLocks noChangeAspect="1" noChangeArrowheads="1"/>
            </p:cNvSpPr>
            <p:nvPr/>
          </p:nvSpPr>
          <p:spPr bwMode="auto">
            <a:xfrm rot="8402547">
              <a:off x="2704" y="3465"/>
              <a:ext cx="68"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067DD5ED-8BE4-8E47-B293-82F9E0A13BA5}"/>
                </a:ext>
              </a:extLst>
            </p:cNvPr>
            <p:cNvSpPr>
              <a:spLocks noChangeAspect="1" noChangeArrowheads="1"/>
            </p:cNvSpPr>
            <p:nvPr/>
          </p:nvSpPr>
          <p:spPr bwMode="auto">
            <a:xfrm rot="8402547">
              <a:off x="2222" y="2869"/>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3944B5B9-0059-0A4E-B015-B2DC02E0F3EB}"/>
                </a:ext>
              </a:extLst>
            </p:cNvPr>
            <p:cNvSpPr>
              <a:spLocks noChangeAspect="1" noChangeArrowheads="1"/>
            </p:cNvSpPr>
            <p:nvPr/>
          </p:nvSpPr>
          <p:spPr bwMode="auto">
            <a:xfrm rot="8402547">
              <a:off x="2222" y="3465"/>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9">
              <a:extLst>
                <a:ext uri="{FF2B5EF4-FFF2-40B4-BE49-F238E27FC236}">
                  <a16:creationId xmlns:a16="http://schemas.microsoft.com/office/drawing/2014/main" id="{4FC81A4D-AAF0-B04A-8B6A-01334596A694}"/>
                </a:ext>
              </a:extLst>
            </p:cNvPr>
            <p:cNvSpPr>
              <a:spLocks noChangeAspect="1" noChangeArrowheads="1"/>
            </p:cNvSpPr>
            <p:nvPr/>
          </p:nvSpPr>
          <p:spPr bwMode="auto">
            <a:xfrm>
              <a:off x="2148" y="3412"/>
              <a:ext cx="6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10">
              <a:extLst>
                <a:ext uri="{FF2B5EF4-FFF2-40B4-BE49-F238E27FC236}">
                  <a16:creationId xmlns:a16="http://schemas.microsoft.com/office/drawing/2014/main" id="{84283782-6CD6-C646-99D1-AD1A49623ABA}"/>
                </a:ext>
              </a:extLst>
            </p:cNvPr>
            <p:cNvSpPr>
              <a:spLocks noChangeAspect="1" noChangeArrowheads="1"/>
            </p:cNvSpPr>
            <p:nvPr/>
          </p:nvSpPr>
          <p:spPr bwMode="auto">
            <a:xfrm rot="3008715">
              <a:off x="2020" y="3113"/>
              <a:ext cx="945" cy="173"/>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Text Box 11">
              <a:extLst>
                <a:ext uri="{FF2B5EF4-FFF2-40B4-BE49-F238E27FC236}">
                  <a16:creationId xmlns:a16="http://schemas.microsoft.com/office/drawing/2014/main" id="{E571EB46-C8DF-4E4A-948A-26899519F947}"/>
                </a:ext>
              </a:extLst>
            </p:cNvPr>
            <p:cNvSpPr txBox="1">
              <a:spLocks noChangeAspect="1" noChangeArrowheads="1"/>
            </p:cNvSpPr>
            <p:nvPr/>
          </p:nvSpPr>
          <p:spPr bwMode="auto">
            <a:xfrm>
              <a:off x="1428" y="289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2" name="Text Box 12">
              <a:extLst>
                <a:ext uri="{FF2B5EF4-FFF2-40B4-BE49-F238E27FC236}">
                  <a16:creationId xmlns:a16="http://schemas.microsoft.com/office/drawing/2014/main" id="{0FC34FF5-F00E-474E-9E7D-FE43FD138CE8}"/>
                </a:ext>
              </a:extLst>
            </p:cNvPr>
            <p:cNvSpPr txBox="1">
              <a:spLocks noChangeAspect="1" noChangeArrowheads="1"/>
            </p:cNvSpPr>
            <p:nvPr/>
          </p:nvSpPr>
          <p:spPr bwMode="auto">
            <a:xfrm>
              <a:off x="2309" y="26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3" name="Text Box 13">
              <a:extLst>
                <a:ext uri="{FF2B5EF4-FFF2-40B4-BE49-F238E27FC236}">
                  <a16:creationId xmlns:a16="http://schemas.microsoft.com/office/drawing/2014/main" id="{5C503D0C-5793-ED45-994B-D8A031E6D397}"/>
                </a:ext>
              </a:extLst>
            </p:cNvPr>
            <p:cNvSpPr txBox="1">
              <a:spLocks noChangeAspect="1" noChangeArrowheads="1"/>
            </p:cNvSpPr>
            <p:nvPr/>
          </p:nvSpPr>
          <p:spPr bwMode="auto">
            <a:xfrm>
              <a:off x="2111" y="356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4" name="Text Box 14">
              <a:extLst>
                <a:ext uri="{FF2B5EF4-FFF2-40B4-BE49-F238E27FC236}">
                  <a16:creationId xmlns:a16="http://schemas.microsoft.com/office/drawing/2014/main" id="{BB9C0D7E-B554-094F-8E9B-F073971F264C}"/>
                </a:ext>
              </a:extLst>
            </p:cNvPr>
            <p:cNvSpPr txBox="1">
              <a:spLocks noChangeAspect="1" noChangeArrowheads="1"/>
            </p:cNvSpPr>
            <p:nvPr/>
          </p:nvSpPr>
          <p:spPr bwMode="auto">
            <a:xfrm>
              <a:off x="2721" y="355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5" name="Text Box 15">
              <a:extLst>
                <a:ext uri="{FF2B5EF4-FFF2-40B4-BE49-F238E27FC236}">
                  <a16:creationId xmlns:a16="http://schemas.microsoft.com/office/drawing/2014/main" id="{2B48A11C-43B9-BE4A-B233-6D08E13409BC}"/>
                </a:ext>
              </a:extLst>
            </p:cNvPr>
            <p:cNvSpPr txBox="1">
              <a:spLocks noChangeAspect="1" noChangeArrowheads="1"/>
            </p:cNvSpPr>
            <p:nvPr/>
          </p:nvSpPr>
          <p:spPr bwMode="auto">
            <a:xfrm>
              <a:off x="510"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a:solidFill>
                    <a:schemeClr val="tx2"/>
                  </a:solidFill>
                  <a:ea typeface="新細明體" panose="02020500000000000000" pitchFamily="18" charset="-120"/>
                </a:rPr>
                <a:t>Hypergraph </a:t>
              </a:r>
            </a:p>
            <a:p>
              <a:pPr eaLnBrk="1" hangingPunct="1">
                <a:spcBef>
                  <a:spcPct val="0"/>
                </a:spcBef>
                <a:buFontTx/>
                <a:buNone/>
              </a:pPr>
              <a:r>
                <a:rPr lang="en-US" altLang="zh-TW">
                  <a:solidFill>
                    <a:schemeClr val="tx2"/>
                  </a:solidFill>
                  <a:ea typeface="新細明體" panose="02020500000000000000" pitchFamily="18" charset="-120"/>
                </a:rPr>
                <a:t>Representation</a:t>
              </a:r>
            </a:p>
          </p:txBody>
        </p:sp>
        <p:sp>
          <p:nvSpPr>
            <p:cNvPr id="16" name="AutoShape 16">
              <a:extLst>
                <a:ext uri="{FF2B5EF4-FFF2-40B4-BE49-F238E27FC236}">
                  <a16:creationId xmlns:a16="http://schemas.microsoft.com/office/drawing/2014/main" id="{1CE16D33-4BB5-884B-A014-6112AB30DA7D}"/>
                </a:ext>
              </a:extLst>
            </p:cNvPr>
            <p:cNvSpPr>
              <a:spLocks noChangeAspect="1" noChangeArrowheads="1"/>
            </p:cNvSpPr>
            <p:nvPr/>
          </p:nvSpPr>
          <p:spPr bwMode="auto">
            <a:xfrm rot="1644608">
              <a:off x="1521" y="3260"/>
              <a:ext cx="8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7">
              <a:extLst>
                <a:ext uri="{FF2B5EF4-FFF2-40B4-BE49-F238E27FC236}">
                  <a16:creationId xmlns:a16="http://schemas.microsoft.com/office/drawing/2014/main" id="{BED016E9-D6CA-4546-A8B5-DF9EE54D4B73}"/>
                </a:ext>
              </a:extLst>
            </p:cNvPr>
            <p:cNvSpPr>
              <a:spLocks noChangeAspect="1" noChangeArrowheads="1"/>
            </p:cNvSpPr>
            <p:nvPr/>
          </p:nvSpPr>
          <p:spPr bwMode="auto">
            <a:xfrm rot="-5393755">
              <a:off x="1864" y="3122"/>
              <a:ext cx="779"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18" name="Group 18">
            <a:extLst>
              <a:ext uri="{FF2B5EF4-FFF2-40B4-BE49-F238E27FC236}">
                <a16:creationId xmlns:a16="http://schemas.microsoft.com/office/drawing/2014/main" id="{643BE5A4-2699-EC45-AA18-06ED7102D6C5}"/>
              </a:ext>
            </a:extLst>
          </p:cNvPr>
          <p:cNvGrpSpPr>
            <a:grpSpLocks/>
          </p:cNvGrpSpPr>
          <p:nvPr/>
        </p:nvGrpSpPr>
        <p:grpSpPr bwMode="auto">
          <a:xfrm>
            <a:off x="6627420" y="4160838"/>
            <a:ext cx="3730625" cy="1858962"/>
            <a:chOff x="3072" y="2686"/>
            <a:chExt cx="2350" cy="1171"/>
          </a:xfrm>
        </p:grpSpPr>
        <p:sp>
          <p:nvSpPr>
            <p:cNvPr id="19" name="Text Box 19">
              <a:extLst>
                <a:ext uri="{FF2B5EF4-FFF2-40B4-BE49-F238E27FC236}">
                  <a16:creationId xmlns:a16="http://schemas.microsoft.com/office/drawing/2014/main" id="{39E23704-F4E2-6E41-8D11-D432889CAB7F}"/>
                </a:ext>
              </a:extLst>
            </p:cNvPr>
            <p:cNvSpPr txBox="1">
              <a:spLocks noChangeAspect="1" noChangeArrowheads="1"/>
            </p:cNvSpPr>
            <p:nvPr/>
          </p:nvSpPr>
          <p:spPr bwMode="auto">
            <a:xfrm>
              <a:off x="3072"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dirty="0">
                  <a:solidFill>
                    <a:schemeClr val="tx2"/>
                  </a:solidFill>
                  <a:ea typeface="新細明體" panose="02020500000000000000" pitchFamily="18" charset="-120"/>
                </a:rPr>
                <a:t>Graph </a:t>
              </a:r>
            </a:p>
            <a:p>
              <a:pPr eaLnBrk="1" hangingPunct="1">
                <a:spcBef>
                  <a:spcPct val="0"/>
                </a:spcBef>
                <a:buFontTx/>
                <a:buNone/>
              </a:pPr>
              <a:r>
                <a:rPr lang="en-US" altLang="zh-TW" dirty="0">
                  <a:solidFill>
                    <a:schemeClr val="tx2"/>
                  </a:solidFill>
                  <a:ea typeface="新細明體" panose="02020500000000000000" pitchFamily="18" charset="-120"/>
                </a:rPr>
                <a:t>Representation</a:t>
              </a:r>
            </a:p>
          </p:txBody>
        </p:sp>
        <p:sp>
          <p:nvSpPr>
            <p:cNvPr id="20" name="Text Box 20">
              <a:extLst>
                <a:ext uri="{FF2B5EF4-FFF2-40B4-BE49-F238E27FC236}">
                  <a16:creationId xmlns:a16="http://schemas.microsoft.com/office/drawing/2014/main" id="{BA8BCBE1-B05F-B64D-89EA-0E5AE4FA197D}"/>
                </a:ext>
              </a:extLst>
            </p:cNvPr>
            <p:cNvSpPr txBox="1">
              <a:spLocks noChangeAspect="1" noChangeArrowheads="1"/>
            </p:cNvSpPr>
            <p:nvPr/>
          </p:nvSpPr>
          <p:spPr bwMode="auto">
            <a:xfrm>
              <a:off x="3941" y="291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1" name="Text Box 21">
              <a:extLst>
                <a:ext uri="{FF2B5EF4-FFF2-40B4-BE49-F238E27FC236}">
                  <a16:creationId xmlns:a16="http://schemas.microsoft.com/office/drawing/2014/main" id="{B3793AFE-F0B4-104A-8284-E6523AE70878}"/>
                </a:ext>
              </a:extLst>
            </p:cNvPr>
            <p:cNvSpPr txBox="1">
              <a:spLocks noChangeAspect="1" noChangeArrowheads="1"/>
            </p:cNvSpPr>
            <p:nvPr/>
          </p:nvSpPr>
          <p:spPr bwMode="auto">
            <a:xfrm>
              <a:off x="4720" y="268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2" name="Text Box 22">
              <a:extLst>
                <a:ext uri="{FF2B5EF4-FFF2-40B4-BE49-F238E27FC236}">
                  <a16:creationId xmlns:a16="http://schemas.microsoft.com/office/drawing/2014/main" id="{7738ECD0-025D-F44B-B647-AC12B1084359}"/>
                </a:ext>
              </a:extLst>
            </p:cNvPr>
            <p:cNvSpPr txBox="1">
              <a:spLocks noChangeAspect="1" noChangeArrowheads="1"/>
            </p:cNvSpPr>
            <p:nvPr/>
          </p:nvSpPr>
          <p:spPr bwMode="auto">
            <a:xfrm>
              <a:off x="4622" y="350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3" name="Text Box 23">
              <a:extLst>
                <a:ext uri="{FF2B5EF4-FFF2-40B4-BE49-F238E27FC236}">
                  <a16:creationId xmlns:a16="http://schemas.microsoft.com/office/drawing/2014/main" id="{D98F7759-D799-E849-961F-96EB3F4DDF05}"/>
                </a:ext>
              </a:extLst>
            </p:cNvPr>
            <p:cNvSpPr txBox="1">
              <a:spLocks noChangeAspect="1" noChangeArrowheads="1"/>
            </p:cNvSpPr>
            <p:nvPr/>
          </p:nvSpPr>
          <p:spPr bwMode="auto">
            <a:xfrm>
              <a:off x="5167" y="351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4" name="Line 24">
              <a:extLst>
                <a:ext uri="{FF2B5EF4-FFF2-40B4-BE49-F238E27FC236}">
                  <a16:creationId xmlns:a16="http://schemas.microsoft.com/office/drawing/2014/main" id="{0E18A08A-CDCA-A44D-A623-84BFFB95A324}"/>
                </a:ext>
              </a:extLst>
            </p:cNvPr>
            <p:cNvSpPr>
              <a:spLocks noChangeAspect="1" noChangeShapeType="1"/>
            </p:cNvSpPr>
            <p:nvPr/>
          </p:nvSpPr>
          <p:spPr bwMode="auto">
            <a:xfrm>
              <a:off x="4702" y="2906"/>
              <a:ext cx="0"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5" name="Line 25">
              <a:extLst>
                <a:ext uri="{FF2B5EF4-FFF2-40B4-BE49-F238E27FC236}">
                  <a16:creationId xmlns:a16="http://schemas.microsoft.com/office/drawing/2014/main" id="{CEAC0A35-26A0-184E-9573-FEB212BC07C4}"/>
                </a:ext>
              </a:extLst>
            </p:cNvPr>
            <p:cNvSpPr>
              <a:spLocks noChangeAspect="1" noChangeShapeType="1"/>
            </p:cNvSpPr>
            <p:nvPr/>
          </p:nvSpPr>
          <p:spPr bwMode="auto">
            <a:xfrm flipH="1" flipV="1">
              <a:off x="4116" y="3190"/>
              <a:ext cx="596" cy="32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6" name="Line 26">
              <a:extLst>
                <a:ext uri="{FF2B5EF4-FFF2-40B4-BE49-F238E27FC236}">
                  <a16:creationId xmlns:a16="http://schemas.microsoft.com/office/drawing/2014/main" id="{65646DEA-4F59-9F45-B9A2-045CE0066367}"/>
                </a:ext>
              </a:extLst>
            </p:cNvPr>
            <p:cNvSpPr>
              <a:spLocks noChangeAspect="1" noChangeShapeType="1"/>
            </p:cNvSpPr>
            <p:nvPr/>
          </p:nvSpPr>
          <p:spPr bwMode="auto">
            <a:xfrm flipV="1">
              <a:off x="4692" y="3502"/>
              <a:ext cx="5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7" name="Line 27">
              <a:extLst>
                <a:ext uri="{FF2B5EF4-FFF2-40B4-BE49-F238E27FC236}">
                  <a16:creationId xmlns:a16="http://schemas.microsoft.com/office/drawing/2014/main" id="{14E4270B-0E84-9946-BA27-CA94ED417E4A}"/>
                </a:ext>
              </a:extLst>
            </p:cNvPr>
            <p:cNvSpPr>
              <a:spLocks noChangeAspect="1" noChangeShapeType="1"/>
            </p:cNvSpPr>
            <p:nvPr/>
          </p:nvSpPr>
          <p:spPr bwMode="auto">
            <a:xfrm flipH="1" flipV="1">
              <a:off x="4719" y="2906"/>
              <a:ext cx="459"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8" name="Oval 28">
              <a:extLst>
                <a:ext uri="{FF2B5EF4-FFF2-40B4-BE49-F238E27FC236}">
                  <a16:creationId xmlns:a16="http://schemas.microsoft.com/office/drawing/2014/main" id="{266116B8-9655-3147-B874-2B87FB9E6D7E}"/>
                </a:ext>
              </a:extLst>
            </p:cNvPr>
            <p:cNvSpPr>
              <a:spLocks noChangeAspect="1" noChangeArrowheads="1"/>
            </p:cNvSpPr>
            <p:nvPr/>
          </p:nvSpPr>
          <p:spPr bwMode="auto">
            <a:xfrm rot="8402547">
              <a:off x="5150" y="3465"/>
              <a:ext cx="69"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9" name="Oval 29">
              <a:extLst>
                <a:ext uri="{FF2B5EF4-FFF2-40B4-BE49-F238E27FC236}">
                  <a16:creationId xmlns:a16="http://schemas.microsoft.com/office/drawing/2014/main" id="{871362FC-9674-6044-BF22-27A3FCC7ACBC}"/>
                </a:ext>
              </a:extLst>
            </p:cNvPr>
            <p:cNvSpPr>
              <a:spLocks noChangeAspect="1" noChangeArrowheads="1"/>
            </p:cNvSpPr>
            <p:nvPr/>
          </p:nvSpPr>
          <p:spPr bwMode="auto">
            <a:xfrm rot="8402547">
              <a:off x="4669" y="2869"/>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0" name="Oval 30">
              <a:extLst>
                <a:ext uri="{FF2B5EF4-FFF2-40B4-BE49-F238E27FC236}">
                  <a16:creationId xmlns:a16="http://schemas.microsoft.com/office/drawing/2014/main" id="{59929961-5066-7F40-8924-5D76B86EF36A}"/>
                </a:ext>
              </a:extLst>
            </p:cNvPr>
            <p:cNvSpPr>
              <a:spLocks noChangeAspect="1" noChangeArrowheads="1"/>
            </p:cNvSpPr>
            <p:nvPr/>
          </p:nvSpPr>
          <p:spPr bwMode="auto">
            <a:xfrm rot="8402547">
              <a:off x="4096" y="3167"/>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1" name="Oval 31">
              <a:extLst>
                <a:ext uri="{FF2B5EF4-FFF2-40B4-BE49-F238E27FC236}">
                  <a16:creationId xmlns:a16="http://schemas.microsoft.com/office/drawing/2014/main" id="{7157BC9B-ED2B-174B-BF19-91FD61B3E0E8}"/>
                </a:ext>
              </a:extLst>
            </p:cNvPr>
            <p:cNvSpPr>
              <a:spLocks noChangeAspect="1" noChangeArrowheads="1"/>
            </p:cNvSpPr>
            <p:nvPr/>
          </p:nvSpPr>
          <p:spPr bwMode="auto">
            <a:xfrm rot="8402547">
              <a:off x="4669" y="3465"/>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6580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C028-6C4B-284F-9C80-CB905FD79E98}"/>
              </a:ext>
            </a:extLst>
          </p:cNvPr>
          <p:cNvSpPr>
            <a:spLocks noGrp="1"/>
          </p:cNvSpPr>
          <p:nvPr>
            <p:ph type="title"/>
          </p:nvPr>
        </p:nvSpPr>
        <p:spPr/>
        <p:txBody>
          <a:bodyPr/>
          <a:lstStyle/>
          <a:p>
            <a:r>
              <a:rPr lang="en-US" dirty="0"/>
              <a:t>Problem Formulation</a:t>
            </a:r>
          </a:p>
        </p:txBody>
      </p:sp>
      <p:sp>
        <p:nvSpPr>
          <p:cNvPr id="3" name="Content Placeholder 2">
            <a:extLst>
              <a:ext uri="{FF2B5EF4-FFF2-40B4-BE49-F238E27FC236}">
                <a16:creationId xmlns:a16="http://schemas.microsoft.com/office/drawing/2014/main" id="{F1CE403A-F91B-064F-85D4-80E57D600578}"/>
              </a:ext>
            </a:extLst>
          </p:cNvPr>
          <p:cNvSpPr>
            <a:spLocks noGrp="1"/>
          </p:cNvSpPr>
          <p:nvPr>
            <p:ph idx="1"/>
          </p:nvPr>
        </p:nvSpPr>
        <p:spPr/>
        <p:txBody>
          <a:bodyPr/>
          <a:lstStyle/>
          <a:p>
            <a:pPr eaLnBrk="1" hangingPunct="1"/>
            <a:r>
              <a:rPr lang="en-US" altLang="zh-TW" b="1" dirty="0">
                <a:ea typeface="新細明體" panose="02020500000000000000" pitchFamily="18" charset="-120"/>
              </a:rPr>
              <a:t>Input: A graph with </a:t>
            </a:r>
          </a:p>
          <a:p>
            <a:pPr lvl="1" eaLnBrk="1" hangingPunct="1"/>
            <a:r>
              <a:rPr lang="en-US" altLang="zh-TW" dirty="0">
                <a:ea typeface="新細明體" panose="02020500000000000000" pitchFamily="18" charset="-120"/>
              </a:rPr>
              <a:t>Set vertices </a:t>
            </a:r>
            <a:r>
              <a:rPr lang="en-US" altLang="zh-TW" i="1" dirty="0">
                <a:ea typeface="新細明體" panose="02020500000000000000" pitchFamily="18" charset="-120"/>
              </a:rPr>
              <a:t>V</a:t>
            </a:r>
            <a:r>
              <a:rPr lang="en-US" altLang="zh-TW" dirty="0">
                <a:ea typeface="新細明體" panose="02020500000000000000" pitchFamily="18" charset="-120"/>
              </a:rPr>
              <a:t> (|</a:t>
            </a:r>
            <a:r>
              <a:rPr lang="en-US" altLang="zh-TW" i="1" dirty="0">
                <a:ea typeface="新細明體" panose="02020500000000000000" pitchFamily="18" charset="-120"/>
              </a:rPr>
              <a:t>V</a:t>
            </a:r>
            <a:r>
              <a:rPr lang="en-US" altLang="zh-TW" dirty="0">
                <a:ea typeface="新細明體" panose="02020500000000000000" pitchFamily="18" charset="-120"/>
              </a:rPr>
              <a:t>| = </a:t>
            </a:r>
            <a:r>
              <a:rPr lang="en-US" altLang="zh-TW" i="1" dirty="0">
                <a:ea typeface="新細明體" panose="02020500000000000000" pitchFamily="18" charset="-120"/>
              </a:rPr>
              <a:t>2n</a:t>
            </a:r>
            <a:r>
              <a:rPr lang="en-US" altLang="zh-TW" dirty="0">
                <a:ea typeface="新細明體" panose="02020500000000000000" pitchFamily="18" charset="-120"/>
              </a:rPr>
              <a:t>)</a:t>
            </a:r>
          </a:p>
          <a:p>
            <a:pPr lvl="1" eaLnBrk="1" hangingPunct="1"/>
            <a:r>
              <a:rPr lang="en-US" altLang="zh-TW" dirty="0">
                <a:ea typeface="新細明體" panose="02020500000000000000" pitchFamily="18" charset="-120"/>
              </a:rPr>
              <a:t>Set of edges </a:t>
            </a:r>
            <a:r>
              <a:rPr lang="en-US" altLang="zh-TW" i="1" dirty="0">
                <a:ea typeface="新細明體" panose="02020500000000000000" pitchFamily="18" charset="-120"/>
              </a:rPr>
              <a:t>E</a:t>
            </a:r>
            <a:r>
              <a:rPr lang="en-US" altLang="zh-TW" dirty="0">
                <a:ea typeface="新細明體" panose="02020500000000000000" pitchFamily="18" charset="-120"/>
              </a:rPr>
              <a:t> (|</a:t>
            </a:r>
            <a:r>
              <a:rPr lang="en-US" altLang="zh-TW" i="1" dirty="0">
                <a:ea typeface="新細明體" panose="02020500000000000000" pitchFamily="18" charset="-120"/>
              </a:rPr>
              <a:t>E</a:t>
            </a:r>
            <a:r>
              <a:rPr lang="en-US" altLang="zh-TW" dirty="0">
                <a:ea typeface="新細明體" panose="02020500000000000000" pitchFamily="18" charset="-120"/>
              </a:rPr>
              <a:t>| = </a:t>
            </a:r>
            <a:r>
              <a:rPr lang="en-US" altLang="zh-TW" i="1" dirty="0">
                <a:ea typeface="新細明體" panose="02020500000000000000" pitchFamily="18" charset="-120"/>
              </a:rPr>
              <a:t>m</a:t>
            </a:r>
            <a:r>
              <a:rPr lang="en-US" altLang="zh-TW" dirty="0">
                <a:ea typeface="新細明體" panose="02020500000000000000" pitchFamily="18" charset="-120"/>
              </a:rPr>
              <a:t>) </a:t>
            </a:r>
          </a:p>
          <a:p>
            <a:pPr lvl="1" eaLnBrk="1" hangingPunct="1"/>
            <a:r>
              <a:rPr lang="en-US" altLang="zh-TW" dirty="0">
                <a:ea typeface="新細明體" panose="02020500000000000000" pitchFamily="18" charset="-120"/>
              </a:rPr>
              <a:t>Cost </a:t>
            </a:r>
            <a:r>
              <a:rPr lang="en-US" altLang="zh-TW" i="1" dirty="0" err="1">
                <a:ea typeface="新細明體" panose="02020500000000000000" pitchFamily="18" charset="-120"/>
              </a:rPr>
              <a:t>c</a:t>
            </a:r>
            <a:r>
              <a:rPr lang="en-US" altLang="zh-TW" i="1" baseline="-25000" dirty="0" err="1">
                <a:ea typeface="新細明體" panose="02020500000000000000" pitchFamily="18" charset="-120"/>
              </a:rPr>
              <a:t>AB</a:t>
            </a:r>
            <a:r>
              <a:rPr lang="en-US" altLang="zh-TW" dirty="0">
                <a:ea typeface="新細明體" panose="02020500000000000000" pitchFamily="18" charset="-120"/>
              </a:rPr>
              <a:t> for each edge {</a:t>
            </a:r>
            <a:r>
              <a:rPr lang="en-US" altLang="zh-TW" i="1" dirty="0">
                <a:ea typeface="新細明體" panose="02020500000000000000" pitchFamily="18" charset="-120"/>
              </a:rPr>
              <a:t>A</a:t>
            </a:r>
            <a:r>
              <a:rPr lang="en-US" altLang="zh-TW" dirty="0">
                <a:ea typeface="新細明體" panose="02020500000000000000" pitchFamily="18" charset="-120"/>
              </a:rPr>
              <a:t>, </a:t>
            </a:r>
            <a:r>
              <a:rPr lang="en-US" altLang="zh-TW" i="1" dirty="0">
                <a:ea typeface="新細明體" panose="02020500000000000000" pitchFamily="18" charset="-120"/>
              </a:rPr>
              <a:t>B</a:t>
            </a:r>
            <a:r>
              <a:rPr lang="en-US" altLang="zh-TW" dirty="0">
                <a:ea typeface="新細明體" panose="02020500000000000000" pitchFamily="18" charset="-120"/>
              </a:rPr>
              <a:t>} in </a:t>
            </a:r>
            <a:r>
              <a:rPr lang="en-US" altLang="zh-TW" i="1" dirty="0">
                <a:ea typeface="新細明體" panose="02020500000000000000" pitchFamily="18" charset="-120"/>
              </a:rPr>
              <a:t>E</a:t>
            </a:r>
          </a:p>
          <a:p>
            <a:pPr eaLnBrk="1" hangingPunct="1"/>
            <a:r>
              <a:rPr lang="en-US" altLang="zh-TW" b="1" dirty="0">
                <a:ea typeface="新細明體" panose="02020500000000000000" pitchFamily="18" charset="-120"/>
              </a:rPr>
              <a:t>Output: 2 partitions </a:t>
            </a:r>
            <a:r>
              <a:rPr lang="en-US" altLang="zh-TW" b="1" i="1" dirty="0">
                <a:ea typeface="新細明體" panose="02020500000000000000" pitchFamily="18" charset="-120"/>
              </a:rPr>
              <a:t>X</a:t>
            </a:r>
            <a:r>
              <a:rPr lang="en-US" altLang="zh-TW" b="1" dirty="0">
                <a:ea typeface="新細明體" panose="02020500000000000000" pitchFamily="18" charset="-120"/>
              </a:rPr>
              <a:t> &amp; </a:t>
            </a:r>
            <a:r>
              <a:rPr lang="en-US" altLang="zh-TW" b="1" i="1" dirty="0">
                <a:ea typeface="新細明體" panose="02020500000000000000" pitchFamily="18" charset="-120"/>
              </a:rPr>
              <a:t>Y</a:t>
            </a:r>
            <a:r>
              <a:rPr lang="en-US" altLang="zh-TW" b="1" dirty="0">
                <a:ea typeface="新細明體" panose="02020500000000000000" pitchFamily="18" charset="-120"/>
              </a:rPr>
              <a:t> such that</a:t>
            </a:r>
          </a:p>
          <a:p>
            <a:pPr lvl="1" eaLnBrk="1" hangingPunct="1"/>
            <a:r>
              <a:rPr lang="en-US" altLang="zh-TW" dirty="0">
                <a:ea typeface="新細明體" panose="02020500000000000000" pitchFamily="18" charset="-120"/>
              </a:rPr>
              <a:t>Total cost of edges cut is minimized</a:t>
            </a:r>
          </a:p>
          <a:p>
            <a:pPr lvl="1" eaLnBrk="1" hangingPunct="1"/>
            <a:r>
              <a:rPr lang="en-US" altLang="zh-TW" dirty="0">
                <a:ea typeface="新細明體" panose="02020500000000000000" pitchFamily="18" charset="-120"/>
              </a:rPr>
              <a:t>Each partition has </a:t>
            </a:r>
            <a:r>
              <a:rPr lang="en-US" altLang="zh-TW" i="1" dirty="0">
                <a:ea typeface="新細明體" panose="02020500000000000000" pitchFamily="18" charset="-120"/>
              </a:rPr>
              <a:t>n</a:t>
            </a:r>
            <a:r>
              <a:rPr lang="en-US" altLang="zh-TW" dirty="0">
                <a:ea typeface="新細明體" panose="02020500000000000000" pitchFamily="18" charset="-120"/>
              </a:rPr>
              <a:t> vertices</a:t>
            </a:r>
          </a:p>
          <a:p>
            <a:pPr eaLnBrk="1" hangingPunct="1"/>
            <a:r>
              <a:rPr lang="en-US" altLang="zh-TW" b="1" dirty="0">
                <a:ea typeface="新細明體" panose="02020500000000000000" pitchFamily="18" charset="-120"/>
              </a:rPr>
              <a:t>This problem has been proven to be NP-complete</a:t>
            </a:r>
          </a:p>
          <a:p>
            <a:pPr lvl="1"/>
            <a:r>
              <a:rPr lang="en-US" altLang="zh-TW" dirty="0">
                <a:ea typeface="新細明體" panose="02020500000000000000" pitchFamily="18" charset="-120"/>
              </a:rPr>
              <a:t>Very difficult to find the optimal partition efficiently</a:t>
            </a:r>
            <a:endParaRPr lang="en-US" dirty="0"/>
          </a:p>
        </p:txBody>
      </p:sp>
    </p:spTree>
    <p:extLst>
      <p:ext uri="{BB962C8B-B14F-4D97-AF65-F5344CB8AC3E}">
        <p14:creationId xmlns:p14="http://schemas.microsoft.com/office/powerpoint/2010/main" val="115365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0AD8-7732-714B-AF6C-971B2E291736}"/>
              </a:ext>
            </a:extLst>
          </p:cNvPr>
          <p:cNvSpPr>
            <a:spLocks noGrp="1"/>
          </p:cNvSpPr>
          <p:nvPr>
            <p:ph type="title"/>
          </p:nvPr>
        </p:nvSpPr>
        <p:spPr/>
        <p:txBody>
          <a:bodyPr/>
          <a:lstStyle/>
          <a:p>
            <a:r>
              <a:rPr lang="en-US" dirty="0"/>
              <a:t>A Naive Approach …</a:t>
            </a:r>
          </a:p>
        </p:txBody>
      </p:sp>
      <p:sp>
        <p:nvSpPr>
          <p:cNvPr id="3" name="Content Placeholder 2">
            <a:extLst>
              <a:ext uri="{FF2B5EF4-FFF2-40B4-BE49-F238E27FC236}">
                <a16:creationId xmlns:a16="http://schemas.microsoft.com/office/drawing/2014/main" id="{4EB43B3B-C033-C34F-B49A-334D749AA4BB}"/>
              </a:ext>
            </a:extLst>
          </p:cNvPr>
          <p:cNvSpPr>
            <a:spLocks noGrp="1"/>
          </p:cNvSpPr>
          <p:nvPr>
            <p:ph idx="1"/>
          </p:nvPr>
        </p:nvSpPr>
        <p:spPr/>
        <p:txBody>
          <a:bodyPr/>
          <a:lstStyle/>
          <a:p>
            <a:pPr eaLnBrk="1" hangingPunct="1"/>
            <a:r>
              <a:rPr lang="en-US" altLang="zh-TW" dirty="0">
                <a:ea typeface="新細明體" panose="02020500000000000000" pitchFamily="18" charset="-120"/>
              </a:rPr>
              <a:t>Try </a:t>
            </a:r>
            <a:r>
              <a:rPr lang="en-US" altLang="zh-TW" u="sng" dirty="0">
                <a:ea typeface="新細明體" panose="02020500000000000000" pitchFamily="18" charset="-120"/>
              </a:rPr>
              <a:t>all</a:t>
            </a:r>
            <a:r>
              <a:rPr lang="en-US" altLang="zh-TW" dirty="0">
                <a:ea typeface="新細明體" panose="02020500000000000000" pitchFamily="18" charset="-120"/>
              </a:rPr>
              <a:t> possible bisections, find the best one</a:t>
            </a:r>
          </a:p>
          <a:p>
            <a:pPr eaLnBrk="1" hangingPunct="1"/>
            <a:r>
              <a:rPr lang="en-US" altLang="zh-TW" dirty="0">
                <a:ea typeface="新細明體" panose="02020500000000000000" pitchFamily="18" charset="-120"/>
              </a:rPr>
              <a:t>If there are </a:t>
            </a:r>
            <a:r>
              <a:rPr lang="en-US" altLang="zh-TW" i="1" dirty="0">
                <a:ea typeface="新細明體" panose="02020500000000000000" pitchFamily="18" charset="-120"/>
              </a:rPr>
              <a:t>2n</a:t>
            </a:r>
            <a:r>
              <a:rPr lang="en-US" altLang="zh-TW" dirty="0">
                <a:ea typeface="新細明體" panose="02020500000000000000" pitchFamily="18" charset="-120"/>
              </a:rPr>
              <a:t> vertices, </a:t>
            </a:r>
          </a:p>
          <a:p>
            <a:pPr eaLnBrk="1" hangingPunct="1">
              <a:buFont typeface="Wingdings" pitchFamily="2" charset="2"/>
              <a:buNone/>
            </a:pPr>
            <a:r>
              <a:rPr lang="en-US" altLang="zh-TW" dirty="0">
                <a:ea typeface="新細明體" panose="02020500000000000000" pitchFamily="18" charset="-120"/>
              </a:rPr>
              <a:t>	# of possibilities =</a:t>
            </a:r>
            <a:endParaRPr lang="en-US" altLang="zh-TW" i="1" baseline="30000" dirty="0">
              <a:ea typeface="新細明體" panose="02020500000000000000" pitchFamily="18" charset="-120"/>
            </a:endParaRPr>
          </a:p>
          <a:p>
            <a:pPr eaLnBrk="1" hangingPunct="1"/>
            <a:endParaRPr lang="en-US" altLang="zh-TW" baseline="30000" dirty="0">
              <a:ea typeface="新細明體" panose="02020500000000000000" pitchFamily="18" charset="-120"/>
            </a:endParaRPr>
          </a:p>
          <a:p>
            <a:pPr eaLnBrk="1" hangingPunct="1">
              <a:lnSpc>
                <a:spcPct val="50000"/>
              </a:lnSpc>
            </a:pPr>
            <a:r>
              <a:rPr lang="en-US" altLang="zh-TW" dirty="0">
                <a:ea typeface="新細明體" panose="02020500000000000000" pitchFamily="18" charset="-120"/>
              </a:rPr>
              <a:t>For 4 vertices (A,B,C,D), 3 possibilities</a:t>
            </a:r>
          </a:p>
          <a:p>
            <a:pPr lvl="1" eaLnBrk="1" hangingPunct="1">
              <a:buFontTx/>
              <a:buNone/>
            </a:pPr>
            <a:r>
              <a:rPr lang="en-US" altLang="zh-TW" dirty="0">
                <a:ea typeface="新細明體" panose="02020500000000000000" pitchFamily="18" charset="-120"/>
              </a:rPr>
              <a:t>1.  X={A,B} &amp; Y={C,D}</a:t>
            </a:r>
          </a:p>
          <a:p>
            <a:pPr lvl="1" eaLnBrk="1" hangingPunct="1">
              <a:buFontTx/>
              <a:buNone/>
            </a:pPr>
            <a:r>
              <a:rPr lang="en-US" altLang="zh-TW" dirty="0">
                <a:ea typeface="新細明體" panose="02020500000000000000" pitchFamily="18" charset="-120"/>
              </a:rPr>
              <a:t>2.  X={A,C} &amp; Y={B,D}</a:t>
            </a:r>
          </a:p>
          <a:p>
            <a:pPr lvl="1" eaLnBrk="1" hangingPunct="1">
              <a:buFontTx/>
              <a:buNone/>
            </a:pPr>
            <a:r>
              <a:rPr lang="en-US" altLang="zh-TW" dirty="0">
                <a:ea typeface="新細明體" panose="02020500000000000000" pitchFamily="18" charset="-120"/>
              </a:rPr>
              <a:t>3.  X={A,D} &amp; Y={B,C}</a:t>
            </a:r>
          </a:p>
          <a:p>
            <a:pPr eaLnBrk="1" hangingPunct="1">
              <a:lnSpc>
                <a:spcPct val="140000"/>
              </a:lnSpc>
            </a:pPr>
            <a:r>
              <a:rPr lang="en-US" altLang="zh-TW" dirty="0">
                <a:ea typeface="新細明體" panose="02020500000000000000" pitchFamily="18" charset="-120"/>
              </a:rPr>
              <a:t>For 100 vertices, 5x10</a:t>
            </a:r>
            <a:r>
              <a:rPr lang="en-US" altLang="zh-TW" baseline="30000" dirty="0">
                <a:ea typeface="新細明體" panose="02020500000000000000" pitchFamily="18" charset="-120"/>
              </a:rPr>
              <a:t>28</a:t>
            </a:r>
            <a:r>
              <a:rPr lang="en-US" altLang="zh-TW" dirty="0">
                <a:ea typeface="新細明體" panose="02020500000000000000" pitchFamily="18" charset="-120"/>
              </a:rPr>
              <a:t> possibilities</a:t>
            </a:r>
          </a:p>
          <a:p>
            <a:pPr lvl="1" eaLnBrk="1" hangingPunct="1"/>
            <a:r>
              <a:rPr lang="en-US" altLang="zh-TW" dirty="0">
                <a:ea typeface="新細明體" panose="02020500000000000000" pitchFamily="18" charset="-120"/>
              </a:rPr>
              <a:t>Need 1.59x10</a:t>
            </a:r>
            <a:r>
              <a:rPr lang="en-US" altLang="zh-TW" baseline="30000" dirty="0">
                <a:ea typeface="新細明體" panose="02020500000000000000" pitchFamily="18" charset="-120"/>
              </a:rPr>
              <a:t>13</a:t>
            </a:r>
            <a:r>
              <a:rPr lang="en-US" altLang="zh-TW" dirty="0">
                <a:ea typeface="新細明體" panose="02020500000000000000" pitchFamily="18" charset="-120"/>
              </a:rPr>
              <a:t> years if one can try 100M possibilities per second</a:t>
            </a:r>
            <a:endParaRPr lang="zh-TW" altLang="en-US" dirty="0">
              <a:ea typeface="新細明體" panose="02020500000000000000" pitchFamily="18" charset="-120"/>
            </a:endParaRPr>
          </a:p>
          <a:p>
            <a:endParaRPr lang="en-US" dirty="0"/>
          </a:p>
        </p:txBody>
      </p:sp>
      <p:graphicFrame>
        <p:nvGraphicFramePr>
          <p:cNvPr id="4" name="Object 4">
            <a:extLst>
              <a:ext uri="{FF2B5EF4-FFF2-40B4-BE49-F238E27FC236}">
                <a16:creationId xmlns:a16="http://schemas.microsoft.com/office/drawing/2014/main" id="{ADF88E58-F7DB-984D-A427-670755B4541B}"/>
              </a:ext>
            </a:extLst>
          </p:cNvPr>
          <p:cNvGraphicFramePr>
            <a:graphicFrameLocks noChangeAspect="1"/>
          </p:cNvGraphicFramePr>
          <p:nvPr>
            <p:extLst>
              <p:ext uri="{D42A27DB-BD31-4B8C-83A1-F6EECF244321}">
                <p14:modId xmlns:p14="http://schemas.microsoft.com/office/powerpoint/2010/main" val="1589374607"/>
              </p:ext>
            </p:extLst>
          </p:nvPr>
        </p:nvGraphicFramePr>
        <p:xfrm>
          <a:off x="4093028" y="2488747"/>
          <a:ext cx="609600" cy="485775"/>
        </p:xfrm>
        <a:graphic>
          <a:graphicData uri="http://schemas.openxmlformats.org/presentationml/2006/ole">
            <mc:AlternateContent xmlns:mc="http://schemas.openxmlformats.org/markup-compatibility/2006">
              <mc:Choice xmlns:v="urn:schemas-microsoft-com:vml" Requires="v">
                <p:oleObj spid="_x0000_s22551" name="方程式" r:id="rId3" imgW="9652000" imgH="8191500" progId="Equation.3">
                  <p:embed/>
                </p:oleObj>
              </mc:Choice>
              <mc:Fallback>
                <p:oleObj name="方程式" r:id="rId3" imgW="9652000" imgH="8191500" progId="Equation.3">
                  <p:embed/>
                  <p:pic>
                    <p:nvPicPr>
                      <p:cNvPr id="539652" name="Object 4">
                        <a:extLst>
                          <a:ext uri="{FF2B5EF4-FFF2-40B4-BE49-F238E27FC236}">
                            <a16:creationId xmlns:a16="http://schemas.microsoft.com/office/drawing/2014/main" id="{F66BD886-5507-8040-B29F-EC8159DBA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028" y="2488747"/>
                        <a:ext cx="6096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a:extLst>
              <a:ext uri="{FF2B5EF4-FFF2-40B4-BE49-F238E27FC236}">
                <a16:creationId xmlns:a16="http://schemas.microsoft.com/office/drawing/2014/main" id="{BA52B8A8-7C16-0241-A6AE-E1E7E78B79D7}"/>
              </a:ext>
            </a:extLst>
          </p:cNvPr>
          <p:cNvSpPr txBox="1">
            <a:spLocks noChangeArrowheads="1"/>
          </p:cNvSpPr>
          <p:nvPr/>
        </p:nvSpPr>
        <p:spPr bwMode="auto">
          <a:xfrm>
            <a:off x="4702628" y="2460172"/>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a:ea typeface="新細明體" panose="02020500000000000000" pitchFamily="18" charset="-120"/>
              </a:rPr>
              <a:t>=</a:t>
            </a:r>
            <a:r>
              <a:rPr lang="en-US" altLang="zh-TW" i="1">
                <a:ea typeface="新細明體" panose="02020500000000000000" pitchFamily="18" charset="-120"/>
              </a:rPr>
              <a:t> (2n)!</a:t>
            </a:r>
            <a:r>
              <a:rPr lang="en-US" altLang="zh-TW">
                <a:ea typeface="新細明體" panose="02020500000000000000" pitchFamily="18" charset="-120"/>
              </a:rPr>
              <a:t> / </a:t>
            </a:r>
            <a:r>
              <a:rPr lang="en-US" altLang="zh-TW" i="1">
                <a:ea typeface="新細明體" panose="02020500000000000000" pitchFamily="18" charset="-120"/>
              </a:rPr>
              <a:t>(2 </a:t>
            </a:r>
            <a:r>
              <a:rPr lang="en-US" altLang="zh-TW" i="1">
                <a:ea typeface="新細明體" panose="02020500000000000000" pitchFamily="18" charset="-120"/>
                <a:cs typeface="Arial" panose="020B0604020202020204" pitchFamily="34" charset="0"/>
              </a:rPr>
              <a:t>× (</a:t>
            </a:r>
            <a:r>
              <a:rPr lang="en-US" altLang="zh-TW" i="1">
                <a:ea typeface="新細明體" panose="02020500000000000000" pitchFamily="18" charset="-120"/>
              </a:rPr>
              <a:t>n!</a:t>
            </a:r>
            <a:r>
              <a:rPr lang="en-US" altLang="zh-TW" i="1" baseline="30000">
                <a:ea typeface="新細明體" panose="02020500000000000000" pitchFamily="18" charset="-120"/>
              </a:rPr>
              <a:t>2</a:t>
            </a:r>
            <a:r>
              <a:rPr lang="en-US" altLang="zh-TW" i="1">
                <a:ea typeface="新細明體" panose="02020500000000000000" pitchFamily="18" charset="-120"/>
              </a:rPr>
              <a:t>))</a:t>
            </a:r>
            <a:r>
              <a:rPr lang="en-US" altLang="zh-TW" baseline="30000">
                <a:ea typeface="新細明體" panose="02020500000000000000" pitchFamily="18" charset="-120"/>
              </a:rPr>
              <a:t> </a:t>
            </a:r>
            <a:r>
              <a:rPr lang="en-US" altLang="zh-TW">
                <a:ea typeface="新細明體" panose="02020500000000000000" pitchFamily="18" charset="-120"/>
              </a:rPr>
              <a:t>= </a:t>
            </a:r>
            <a:r>
              <a:rPr lang="en-US" altLang="zh-TW" i="1">
                <a:ea typeface="新細明體" panose="02020500000000000000" pitchFamily="18" charset="-120"/>
              </a:rPr>
              <a:t>n</a:t>
            </a:r>
            <a:r>
              <a:rPr lang="en-US" altLang="zh-TW" i="1" baseline="30000">
                <a:ea typeface="新細明體" panose="02020500000000000000" pitchFamily="18" charset="-120"/>
              </a:rPr>
              <a:t>O(n)</a:t>
            </a: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7537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D</a:t>
            </a:r>
            <a:r>
              <a:rPr lang="en-US" altLang="zh-TW" baseline="-25000" dirty="0">
                <a:ea typeface="新細明體" panose="02020500000000000000" pitchFamily="18" charset="-120"/>
              </a:rPr>
              <a:t>A</a:t>
            </a:r>
            <a:r>
              <a:rPr lang="en-US" altLang="zh-TW" dirty="0">
                <a:ea typeface="新細明體" panose="02020500000000000000" pitchFamily="18" charset="-120"/>
              </a:rPr>
              <a:t> = Decrease in cut value if moving A</a:t>
            </a:r>
          </a:p>
          <a:p>
            <a:pPr lvl="1" eaLnBrk="1" hangingPunct="1"/>
            <a:r>
              <a:rPr lang="en-US" altLang="zh-TW" dirty="0">
                <a:ea typeface="新細明體" panose="02020500000000000000" pitchFamily="18" charset="-120"/>
              </a:rPr>
              <a:t>External cost (connection) E</a:t>
            </a:r>
            <a:r>
              <a:rPr lang="en-US" altLang="zh-TW" baseline="-25000" dirty="0">
                <a:ea typeface="新細明體" panose="02020500000000000000" pitchFamily="18" charset="-120"/>
              </a:rPr>
              <a:t>A </a:t>
            </a:r>
            <a:r>
              <a:rPr lang="en-US" altLang="zh-TW" dirty="0">
                <a:ea typeface="新細明體" panose="02020500000000000000" pitchFamily="18" charset="-120"/>
              </a:rPr>
              <a:t>– Internal cost I</a:t>
            </a:r>
            <a:r>
              <a:rPr lang="en-US" altLang="zh-TW" baseline="-25000" dirty="0">
                <a:ea typeface="新細明體" panose="02020500000000000000" pitchFamily="18" charset="-120"/>
              </a:rPr>
              <a:t>A </a:t>
            </a:r>
          </a:p>
          <a:p>
            <a:pPr lvl="1" eaLnBrk="1" hangingPunct="1"/>
            <a:r>
              <a:rPr lang="en-US" altLang="zh-TW" dirty="0">
                <a:ea typeface="新細明體" panose="02020500000000000000" pitchFamily="18" charset="-120"/>
              </a:rPr>
              <a:t>Moving node a from block X to block Y would increase the value of the </a:t>
            </a:r>
            <a:r>
              <a:rPr lang="en-US" altLang="zh-TW" dirty="0" err="1">
                <a:ea typeface="新細明體" panose="02020500000000000000" pitchFamily="18" charset="-120"/>
              </a:rPr>
              <a:t>cutset</a:t>
            </a:r>
            <a:r>
              <a:rPr lang="en-US" altLang="zh-TW" dirty="0">
                <a:ea typeface="新細明體" panose="02020500000000000000" pitchFamily="18" charset="-120"/>
              </a:rPr>
              <a:t> by E</a:t>
            </a:r>
            <a:r>
              <a:rPr lang="en-US" altLang="zh-TW" baseline="-25000" dirty="0">
                <a:ea typeface="新細明體" panose="02020500000000000000" pitchFamily="18" charset="-120"/>
              </a:rPr>
              <a:t>A </a:t>
            </a:r>
            <a:r>
              <a:rPr lang="en-US" altLang="zh-TW" dirty="0">
                <a:ea typeface="新細明體" panose="02020500000000000000" pitchFamily="18" charset="-120"/>
              </a:rPr>
              <a:t>and decrease it by I</a:t>
            </a:r>
            <a:r>
              <a:rPr lang="en-US" altLang="zh-TW" baseline="-25000" dirty="0">
                <a:ea typeface="新細明體" panose="02020500000000000000" pitchFamily="18" charset="-120"/>
              </a:rPr>
              <a:t>A</a:t>
            </a:r>
            <a:endParaRPr lang="zh-TW" altLang="en-US" baseline="-25000" dirty="0">
              <a:ea typeface="新細明體" panose="02020500000000000000" pitchFamily="18" charset="-120"/>
            </a:endParaRPr>
          </a:p>
          <a:p>
            <a:endParaRPr lang="en-US" dirty="0"/>
          </a:p>
        </p:txBody>
      </p:sp>
      <p:sp>
        <p:nvSpPr>
          <p:cNvPr id="4" name="Text Box 4">
            <a:extLst>
              <a:ext uri="{FF2B5EF4-FFF2-40B4-BE49-F238E27FC236}">
                <a16:creationId xmlns:a16="http://schemas.microsoft.com/office/drawing/2014/main" id="{66954A3A-EE20-BC40-854A-665690ECF9A5}"/>
              </a:ext>
            </a:extLst>
          </p:cNvPr>
          <p:cNvSpPr txBox="1">
            <a:spLocks noChangeAspect="1" noChangeArrowheads="1"/>
          </p:cNvSpPr>
          <p:nvPr/>
        </p:nvSpPr>
        <p:spPr bwMode="auto">
          <a:xfrm>
            <a:off x="5471359" y="5091964"/>
            <a:ext cx="18303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A</a:t>
            </a:r>
            <a:r>
              <a:rPr lang="en-US" altLang="zh-TW">
                <a:solidFill>
                  <a:schemeClr val="tx2"/>
                </a:solidFill>
                <a:ea typeface="新細明體" panose="02020500000000000000" pitchFamily="18" charset="-120"/>
              </a:rPr>
              <a:t> =            </a:t>
            </a:r>
          </a:p>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B</a:t>
            </a:r>
            <a:r>
              <a:rPr lang="en-US" altLang="zh-TW">
                <a:solidFill>
                  <a:schemeClr val="tx2"/>
                </a:solidFill>
                <a:ea typeface="新細明體" panose="02020500000000000000" pitchFamily="18" charset="-120"/>
              </a:rPr>
              <a:t> =            </a:t>
            </a:r>
          </a:p>
        </p:txBody>
      </p:sp>
      <p:sp>
        <p:nvSpPr>
          <p:cNvPr id="5" name="Text Box 5">
            <a:extLst>
              <a:ext uri="{FF2B5EF4-FFF2-40B4-BE49-F238E27FC236}">
                <a16:creationId xmlns:a16="http://schemas.microsoft.com/office/drawing/2014/main" id="{A7C595AC-3823-474C-AC21-5294280A4837}"/>
              </a:ext>
            </a:extLst>
          </p:cNvPr>
          <p:cNvSpPr txBox="1">
            <a:spLocks noChangeAspect="1" noChangeArrowheads="1"/>
          </p:cNvSpPr>
          <p:nvPr/>
        </p:nvSpPr>
        <p:spPr bwMode="auto">
          <a:xfrm>
            <a:off x="5468184" y="5091964"/>
            <a:ext cx="18430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     = 2-1 = 1</a:t>
            </a:r>
          </a:p>
          <a:p>
            <a:pPr algn="ctr" eaLnBrk="1" hangingPunct="1">
              <a:spcBef>
                <a:spcPct val="0"/>
              </a:spcBef>
              <a:buFontTx/>
              <a:buNone/>
            </a:pPr>
            <a:r>
              <a:rPr lang="en-US" altLang="zh-TW" dirty="0">
                <a:solidFill>
                  <a:schemeClr val="tx2"/>
                </a:solidFill>
                <a:ea typeface="新細明體" panose="02020500000000000000" pitchFamily="18" charset="-120"/>
              </a:rPr>
              <a:t>     = 1-1 = 0</a:t>
            </a:r>
          </a:p>
        </p:txBody>
      </p:sp>
      <p:grpSp>
        <p:nvGrpSpPr>
          <p:cNvPr id="6" name="Group 39">
            <a:extLst>
              <a:ext uri="{FF2B5EF4-FFF2-40B4-BE49-F238E27FC236}">
                <a16:creationId xmlns:a16="http://schemas.microsoft.com/office/drawing/2014/main" id="{6A7362DB-55A4-C440-853A-441C393C2725}"/>
              </a:ext>
            </a:extLst>
          </p:cNvPr>
          <p:cNvGrpSpPr>
            <a:grpSpLocks/>
          </p:cNvGrpSpPr>
          <p:nvPr/>
        </p:nvGrpSpPr>
        <p:grpSpPr bwMode="auto">
          <a:xfrm>
            <a:off x="5910489" y="3608388"/>
            <a:ext cx="5397167" cy="2146754"/>
            <a:chOff x="2212" y="2234"/>
            <a:chExt cx="2406" cy="957"/>
          </a:xfrm>
        </p:grpSpPr>
        <p:sp>
          <p:nvSpPr>
            <p:cNvPr id="7" name="Oval 7">
              <a:extLst>
                <a:ext uri="{FF2B5EF4-FFF2-40B4-BE49-F238E27FC236}">
                  <a16:creationId xmlns:a16="http://schemas.microsoft.com/office/drawing/2014/main" id="{A9F419D9-7B49-8049-81D7-504559FBB529}"/>
                </a:ext>
              </a:extLst>
            </p:cNvPr>
            <p:cNvSpPr>
              <a:spLocks noChangeAspect="1" noChangeArrowheads="1"/>
            </p:cNvSpPr>
            <p:nvPr/>
          </p:nvSpPr>
          <p:spPr bwMode="auto">
            <a:xfrm rot="8402547">
              <a:off x="3505"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10615E31-8C72-A94B-B9D6-5AEDDE0F898A}"/>
                </a:ext>
              </a:extLst>
            </p:cNvPr>
            <p:cNvSpPr txBox="1">
              <a:spLocks noChangeAspect="1" noChangeArrowheads="1"/>
            </p:cNvSpPr>
            <p:nvPr/>
          </p:nvSpPr>
          <p:spPr bwMode="auto">
            <a:xfrm>
              <a:off x="3936" y="290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9" name="Text Box 9">
              <a:extLst>
                <a:ext uri="{FF2B5EF4-FFF2-40B4-BE49-F238E27FC236}">
                  <a16:creationId xmlns:a16="http://schemas.microsoft.com/office/drawing/2014/main" id="{2B5A8E9E-695A-BB47-A4DE-F0C54DF97932}"/>
                </a:ext>
              </a:extLst>
            </p:cNvPr>
            <p:cNvSpPr txBox="1">
              <a:spLocks noChangeAspect="1" noChangeArrowheads="1"/>
            </p:cNvSpPr>
            <p:nvPr/>
          </p:nvSpPr>
          <p:spPr bwMode="auto">
            <a:xfrm>
              <a:off x="4076"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0" name="Text Box 10">
              <a:extLst>
                <a:ext uri="{FF2B5EF4-FFF2-40B4-BE49-F238E27FC236}">
                  <a16:creationId xmlns:a16="http://schemas.microsoft.com/office/drawing/2014/main" id="{1DE195DA-14CC-1C4D-B267-3B73531F45EE}"/>
                </a:ext>
              </a:extLst>
            </p:cNvPr>
            <p:cNvSpPr txBox="1">
              <a:spLocks noChangeAspect="1" noChangeArrowheads="1"/>
            </p:cNvSpPr>
            <p:nvPr/>
          </p:nvSpPr>
          <p:spPr bwMode="auto">
            <a:xfrm>
              <a:off x="3264" y="2482"/>
              <a:ext cx="2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1" name="Text Box 11">
              <a:extLst>
                <a:ext uri="{FF2B5EF4-FFF2-40B4-BE49-F238E27FC236}">
                  <a16:creationId xmlns:a16="http://schemas.microsoft.com/office/drawing/2014/main" id="{AD173624-4EB6-D941-8368-D0856E89A66F}"/>
                </a:ext>
              </a:extLst>
            </p:cNvPr>
            <p:cNvSpPr txBox="1">
              <a:spLocks noChangeAspect="1" noChangeArrowheads="1"/>
            </p:cNvSpPr>
            <p:nvPr/>
          </p:nvSpPr>
          <p:spPr bwMode="auto">
            <a:xfrm>
              <a:off x="43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2" name="Line 12">
              <a:extLst>
                <a:ext uri="{FF2B5EF4-FFF2-40B4-BE49-F238E27FC236}">
                  <a16:creationId xmlns:a16="http://schemas.microsoft.com/office/drawing/2014/main" id="{4FD0D0AF-5FBC-D548-8FC6-9FC7F71AAAD9}"/>
                </a:ext>
              </a:extLst>
            </p:cNvPr>
            <p:cNvSpPr>
              <a:spLocks noChangeAspect="1" noChangeShapeType="1"/>
            </p:cNvSpPr>
            <p:nvPr/>
          </p:nvSpPr>
          <p:spPr bwMode="auto">
            <a:xfrm>
              <a:off x="4062" y="2482"/>
              <a:ext cx="0"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 name="Line 13">
              <a:extLst>
                <a:ext uri="{FF2B5EF4-FFF2-40B4-BE49-F238E27FC236}">
                  <a16:creationId xmlns:a16="http://schemas.microsoft.com/office/drawing/2014/main" id="{E455425B-E621-EA4F-92F7-B9CF9D97822A}"/>
                </a:ext>
              </a:extLst>
            </p:cNvPr>
            <p:cNvSpPr>
              <a:spLocks noChangeAspect="1" noChangeShapeType="1"/>
            </p:cNvSpPr>
            <p:nvPr/>
          </p:nvSpPr>
          <p:spPr bwMode="auto">
            <a:xfrm flipH="1" flipV="1">
              <a:off x="3541" y="2659"/>
              <a:ext cx="527"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 name="Line 14">
              <a:extLst>
                <a:ext uri="{FF2B5EF4-FFF2-40B4-BE49-F238E27FC236}">
                  <a16:creationId xmlns:a16="http://schemas.microsoft.com/office/drawing/2014/main" id="{9EDD5531-5971-1C41-9430-DF93068F1CEE}"/>
                </a:ext>
              </a:extLst>
            </p:cNvPr>
            <p:cNvSpPr>
              <a:spLocks noChangeAspect="1" noChangeShapeType="1"/>
            </p:cNvSpPr>
            <p:nvPr/>
          </p:nvSpPr>
          <p:spPr bwMode="auto">
            <a:xfrm flipV="1">
              <a:off x="4055" y="2897"/>
              <a:ext cx="35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 name="Line 15">
              <a:extLst>
                <a:ext uri="{FF2B5EF4-FFF2-40B4-BE49-F238E27FC236}">
                  <a16:creationId xmlns:a16="http://schemas.microsoft.com/office/drawing/2014/main" id="{6C82BF26-A349-4B47-A5A4-4738E0E36FEA}"/>
                </a:ext>
              </a:extLst>
            </p:cNvPr>
            <p:cNvSpPr>
              <a:spLocks noChangeAspect="1" noChangeShapeType="1"/>
            </p:cNvSpPr>
            <p:nvPr/>
          </p:nvSpPr>
          <p:spPr bwMode="auto">
            <a:xfrm flipH="1" flipV="1">
              <a:off x="4074" y="2482"/>
              <a:ext cx="318"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6" name="Line 16">
              <a:extLst>
                <a:ext uri="{FF2B5EF4-FFF2-40B4-BE49-F238E27FC236}">
                  <a16:creationId xmlns:a16="http://schemas.microsoft.com/office/drawing/2014/main" id="{23C54407-A850-C342-92CB-B50BB70EB186}"/>
                </a:ext>
              </a:extLst>
            </p:cNvPr>
            <p:cNvSpPr>
              <a:spLocks noChangeAspect="1" noChangeShapeType="1"/>
            </p:cNvSpPr>
            <p:nvPr/>
          </p:nvSpPr>
          <p:spPr bwMode="auto">
            <a:xfrm>
              <a:off x="3918"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Text Box 17">
              <a:extLst>
                <a:ext uri="{FF2B5EF4-FFF2-40B4-BE49-F238E27FC236}">
                  <a16:creationId xmlns:a16="http://schemas.microsoft.com/office/drawing/2014/main" id="{BD04C71E-7E32-A44B-84D1-537F84C036E8}"/>
                </a:ext>
              </a:extLst>
            </p:cNvPr>
            <p:cNvSpPr txBox="1">
              <a:spLocks noChangeAspect="1" noChangeArrowheads="1"/>
            </p:cNvSpPr>
            <p:nvPr/>
          </p:nvSpPr>
          <p:spPr bwMode="auto">
            <a:xfrm>
              <a:off x="3365"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18" name="Text Box 18">
              <a:extLst>
                <a:ext uri="{FF2B5EF4-FFF2-40B4-BE49-F238E27FC236}">
                  <a16:creationId xmlns:a16="http://schemas.microsoft.com/office/drawing/2014/main" id="{EA92B2BA-684C-094F-BB9D-1C9D0806EFAE}"/>
                </a:ext>
              </a:extLst>
            </p:cNvPr>
            <p:cNvSpPr txBox="1">
              <a:spLocks noChangeAspect="1" noChangeArrowheads="1"/>
            </p:cNvSpPr>
            <p:nvPr/>
          </p:nvSpPr>
          <p:spPr bwMode="auto">
            <a:xfrm>
              <a:off x="4353"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19" name="AutoShape 19">
              <a:extLst>
                <a:ext uri="{FF2B5EF4-FFF2-40B4-BE49-F238E27FC236}">
                  <a16:creationId xmlns:a16="http://schemas.microsoft.com/office/drawing/2014/main" id="{2176ADDC-9987-BA42-BEB6-CB8AA060BB70}"/>
                </a:ext>
              </a:extLst>
            </p:cNvPr>
            <p:cNvSpPr>
              <a:spLocks noChangeAspect="1" noChangeArrowheads="1"/>
            </p:cNvSpPr>
            <p:nvPr/>
          </p:nvSpPr>
          <p:spPr bwMode="auto">
            <a:xfrm>
              <a:off x="2212" y="2479"/>
              <a:ext cx="383" cy="159"/>
            </a:xfrm>
            <a:prstGeom prst="rightArrow">
              <a:avLst>
                <a:gd name="adj1" fmla="val 50000"/>
                <a:gd name="adj2" fmla="val 60220"/>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E618467A-D073-A34F-94C3-4999C2F03E64}"/>
                </a:ext>
              </a:extLst>
            </p:cNvPr>
            <p:cNvSpPr>
              <a:spLocks noChangeAspect="1" noChangeArrowheads="1"/>
            </p:cNvSpPr>
            <p:nvPr/>
          </p:nvSpPr>
          <p:spPr bwMode="auto">
            <a:xfrm rot="8402547">
              <a:off x="4373"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15514F2B-3C62-744A-8967-ACB067F6F8C3}"/>
                </a:ext>
              </a:extLst>
            </p:cNvPr>
            <p:cNvSpPr>
              <a:spLocks noChangeAspect="1" noChangeArrowheads="1"/>
            </p:cNvSpPr>
            <p:nvPr/>
          </p:nvSpPr>
          <p:spPr bwMode="auto">
            <a:xfrm rot="8402547">
              <a:off x="4038"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8B8F69C-19F7-CF47-894A-7D4BA4E3222F}"/>
                </a:ext>
              </a:extLst>
            </p:cNvPr>
            <p:cNvSpPr>
              <a:spLocks noChangeAspect="1" noChangeArrowheads="1"/>
            </p:cNvSpPr>
            <p:nvPr/>
          </p:nvSpPr>
          <p:spPr bwMode="auto">
            <a:xfrm rot="8402547">
              <a:off x="4038"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23" name="Group 23">
            <a:extLst>
              <a:ext uri="{FF2B5EF4-FFF2-40B4-BE49-F238E27FC236}">
                <a16:creationId xmlns:a16="http://schemas.microsoft.com/office/drawing/2014/main" id="{D9835823-CD0D-B745-A046-8FB91574A3EA}"/>
              </a:ext>
            </a:extLst>
          </p:cNvPr>
          <p:cNvGrpSpPr>
            <a:grpSpLocks/>
          </p:cNvGrpSpPr>
          <p:nvPr/>
        </p:nvGrpSpPr>
        <p:grpSpPr bwMode="auto">
          <a:xfrm>
            <a:off x="1028639" y="3608388"/>
            <a:ext cx="3563773" cy="2443075"/>
            <a:chOff x="1095" y="2234"/>
            <a:chExt cx="1396" cy="957"/>
          </a:xfrm>
        </p:grpSpPr>
        <p:sp>
          <p:nvSpPr>
            <p:cNvPr id="24" name="Text Box 24">
              <a:extLst>
                <a:ext uri="{FF2B5EF4-FFF2-40B4-BE49-F238E27FC236}">
                  <a16:creationId xmlns:a16="http://schemas.microsoft.com/office/drawing/2014/main" id="{1270013C-B2D3-294A-83FE-80A63C1D5F96}"/>
                </a:ext>
              </a:extLst>
            </p:cNvPr>
            <p:cNvSpPr txBox="1">
              <a:spLocks noChangeAspect="1" noChangeArrowheads="1"/>
            </p:cNvSpPr>
            <p:nvPr/>
          </p:nvSpPr>
          <p:spPr bwMode="auto">
            <a:xfrm>
              <a:off x="1397" y="287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5" name="Text Box 25">
              <a:extLst>
                <a:ext uri="{FF2B5EF4-FFF2-40B4-BE49-F238E27FC236}">
                  <a16:creationId xmlns:a16="http://schemas.microsoft.com/office/drawing/2014/main" id="{59C92027-76D8-D24E-B3EA-468C6240F196}"/>
                </a:ext>
              </a:extLst>
            </p:cNvPr>
            <p:cNvSpPr txBox="1">
              <a:spLocks noChangeAspect="1" noChangeArrowheads="1"/>
            </p:cNvSpPr>
            <p:nvPr/>
          </p:nvSpPr>
          <p:spPr bwMode="auto">
            <a:xfrm>
              <a:off x="1920"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6" name="Text Box 26">
              <a:extLst>
                <a:ext uri="{FF2B5EF4-FFF2-40B4-BE49-F238E27FC236}">
                  <a16:creationId xmlns:a16="http://schemas.microsoft.com/office/drawing/2014/main" id="{6F728DA5-4FB1-F641-A1CC-B9B979B277AA}"/>
                </a:ext>
              </a:extLst>
            </p:cNvPr>
            <p:cNvSpPr txBox="1">
              <a:spLocks noChangeAspect="1" noChangeArrowheads="1"/>
            </p:cNvSpPr>
            <p:nvPr/>
          </p:nvSpPr>
          <p:spPr bwMode="auto">
            <a:xfrm>
              <a:off x="1095" y="258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7" name="Text Box 27">
              <a:extLst>
                <a:ext uri="{FF2B5EF4-FFF2-40B4-BE49-F238E27FC236}">
                  <a16:creationId xmlns:a16="http://schemas.microsoft.com/office/drawing/2014/main" id="{E87AC831-3505-304B-94C6-090111256147}"/>
                </a:ext>
              </a:extLst>
            </p:cNvPr>
            <p:cNvSpPr txBox="1">
              <a:spLocks noChangeAspect="1" noChangeArrowheads="1"/>
            </p:cNvSpPr>
            <p:nvPr/>
          </p:nvSpPr>
          <p:spPr bwMode="auto">
            <a:xfrm>
              <a:off x="22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8" name="Line 28">
              <a:extLst>
                <a:ext uri="{FF2B5EF4-FFF2-40B4-BE49-F238E27FC236}">
                  <a16:creationId xmlns:a16="http://schemas.microsoft.com/office/drawing/2014/main" id="{75D98512-E309-5440-BA34-2EC668436B8D}"/>
                </a:ext>
              </a:extLst>
            </p:cNvPr>
            <p:cNvSpPr>
              <a:spLocks noChangeAspect="1" noChangeShapeType="1"/>
            </p:cNvSpPr>
            <p:nvPr/>
          </p:nvSpPr>
          <p:spPr bwMode="auto">
            <a:xfrm flipH="1">
              <a:off x="1594" y="2482"/>
              <a:ext cx="341" cy="4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9" name="Line 29">
              <a:extLst>
                <a:ext uri="{FF2B5EF4-FFF2-40B4-BE49-F238E27FC236}">
                  <a16:creationId xmlns:a16="http://schemas.microsoft.com/office/drawing/2014/main" id="{FEDCE9E5-3384-3D42-8AFB-5E825C2198A3}"/>
                </a:ext>
              </a:extLst>
            </p:cNvPr>
            <p:cNvSpPr>
              <a:spLocks noChangeAspect="1" noChangeShapeType="1"/>
            </p:cNvSpPr>
            <p:nvPr/>
          </p:nvSpPr>
          <p:spPr bwMode="auto">
            <a:xfrm flipH="1" flipV="1">
              <a:off x="1343" y="2659"/>
              <a:ext cx="251"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 name="Line 30">
              <a:extLst>
                <a:ext uri="{FF2B5EF4-FFF2-40B4-BE49-F238E27FC236}">
                  <a16:creationId xmlns:a16="http://schemas.microsoft.com/office/drawing/2014/main" id="{CC0FF6FB-C671-D14F-8C50-D7F717047F99}"/>
                </a:ext>
              </a:extLst>
            </p:cNvPr>
            <p:cNvSpPr>
              <a:spLocks noChangeAspect="1" noChangeShapeType="1"/>
            </p:cNvSpPr>
            <p:nvPr/>
          </p:nvSpPr>
          <p:spPr bwMode="auto">
            <a:xfrm flipV="1">
              <a:off x="1594" y="2897"/>
              <a:ext cx="685" cy="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1" name="Line 31">
              <a:extLst>
                <a:ext uri="{FF2B5EF4-FFF2-40B4-BE49-F238E27FC236}">
                  <a16:creationId xmlns:a16="http://schemas.microsoft.com/office/drawing/2014/main" id="{617A0CCB-493B-E74A-A07B-2E79ADB6EC12}"/>
                </a:ext>
              </a:extLst>
            </p:cNvPr>
            <p:cNvSpPr>
              <a:spLocks noChangeAspect="1" noChangeShapeType="1"/>
            </p:cNvSpPr>
            <p:nvPr/>
          </p:nvSpPr>
          <p:spPr bwMode="auto">
            <a:xfrm flipH="1" flipV="1">
              <a:off x="1947" y="2482"/>
              <a:ext cx="319"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Line 32">
              <a:extLst>
                <a:ext uri="{FF2B5EF4-FFF2-40B4-BE49-F238E27FC236}">
                  <a16:creationId xmlns:a16="http://schemas.microsoft.com/office/drawing/2014/main" id="{8D2AA2E1-FB5E-034E-8284-25DB63017289}"/>
                </a:ext>
              </a:extLst>
            </p:cNvPr>
            <p:cNvSpPr>
              <a:spLocks noChangeAspect="1" noChangeShapeType="1"/>
            </p:cNvSpPr>
            <p:nvPr/>
          </p:nvSpPr>
          <p:spPr bwMode="auto">
            <a:xfrm>
              <a:off x="1792"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3" name="Text Box 33">
              <a:extLst>
                <a:ext uri="{FF2B5EF4-FFF2-40B4-BE49-F238E27FC236}">
                  <a16:creationId xmlns:a16="http://schemas.microsoft.com/office/drawing/2014/main" id="{E7D67046-7E90-BC4A-B9A2-954836E5C3BE}"/>
                </a:ext>
              </a:extLst>
            </p:cNvPr>
            <p:cNvSpPr txBox="1">
              <a:spLocks noChangeAspect="1" noChangeArrowheads="1"/>
            </p:cNvSpPr>
            <p:nvPr/>
          </p:nvSpPr>
          <p:spPr bwMode="auto">
            <a:xfrm>
              <a:off x="1239"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34" name="Text Box 34">
              <a:extLst>
                <a:ext uri="{FF2B5EF4-FFF2-40B4-BE49-F238E27FC236}">
                  <a16:creationId xmlns:a16="http://schemas.microsoft.com/office/drawing/2014/main" id="{62E5CD57-5691-F543-9553-8BD1107ADC94}"/>
                </a:ext>
              </a:extLst>
            </p:cNvPr>
            <p:cNvSpPr txBox="1">
              <a:spLocks noChangeAspect="1" noChangeArrowheads="1"/>
            </p:cNvSpPr>
            <p:nvPr/>
          </p:nvSpPr>
          <p:spPr bwMode="auto">
            <a:xfrm>
              <a:off x="2226"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35" name="Oval 35">
              <a:extLst>
                <a:ext uri="{FF2B5EF4-FFF2-40B4-BE49-F238E27FC236}">
                  <a16:creationId xmlns:a16="http://schemas.microsoft.com/office/drawing/2014/main" id="{401D97C6-40E2-314D-8101-78468A1071DE}"/>
                </a:ext>
              </a:extLst>
            </p:cNvPr>
            <p:cNvSpPr>
              <a:spLocks noChangeAspect="1" noChangeArrowheads="1"/>
            </p:cNvSpPr>
            <p:nvPr/>
          </p:nvSpPr>
          <p:spPr bwMode="auto">
            <a:xfrm rot="8402547">
              <a:off x="1307"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Oval 36">
              <a:extLst>
                <a:ext uri="{FF2B5EF4-FFF2-40B4-BE49-F238E27FC236}">
                  <a16:creationId xmlns:a16="http://schemas.microsoft.com/office/drawing/2014/main" id="{D8EEFC6C-8CCB-874F-BB85-066C7746006F}"/>
                </a:ext>
              </a:extLst>
            </p:cNvPr>
            <p:cNvSpPr>
              <a:spLocks noChangeAspect="1" noChangeArrowheads="1"/>
            </p:cNvSpPr>
            <p:nvPr/>
          </p:nvSpPr>
          <p:spPr bwMode="auto">
            <a:xfrm rot="8402547">
              <a:off x="2247" y="2871"/>
              <a:ext cx="47"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7" name="Oval 37">
              <a:extLst>
                <a:ext uri="{FF2B5EF4-FFF2-40B4-BE49-F238E27FC236}">
                  <a16:creationId xmlns:a16="http://schemas.microsoft.com/office/drawing/2014/main" id="{008A1724-859A-E848-AD1A-AE6694E34A48}"/>
                </a:ext>
              </a:extLst>
            </p:cNvPr>
            <p:cNvSpPr>
              <a:spLocks noChangeAspect="1" noChangeArrowheads="1"/>
            </p:cNvSpPr>
            <p:nvPr/>
          </p:nvSpPr>
          <p:spPr bwMode="auto">
            <a:xfrm rot="8402547">
              <a:off x="1912"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8">
              <a:extLst>
                <a:ext uri="{FF2B5EF4-FFF2-40B4-BE49-F238E27FC236}">
                  <a16:creationId xmlns:a16="http://schemas.microsoft.com/office/drawing/2014/main" id="{F4C6D7BC-EC3E-7644-B2AB-E58A15511785}"/>
                </a:ext>
              </a:extLst>
            </p:cNvPr>
            <p:cNvSpPr>
              <a:spLocks noChangeAspect="1" noChangeArrowheads="1"/>
            </p:cNvSpPr>
            <p:nvPr/>
          </p:nvSpPr>
          <p:spPr bwMode="auto">
            <a:xfrm rot="8402547">
              <a:off x="1561"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43035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a:t>
            </a:r>
            <a:endParaRPr lang="en-US" altLang="zh-TW" baseline="-25000" dirty="0">
              <a:ea typeface="新細明體" panose="02020500000000000000" pitchFamily="18" charset="-120"/>
            </a:endParaRPr>
          </a:p>
          <a:p>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641446" y="5650110"/>
            <a:ext cx="3033203"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9118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 </a:t>
            </a:r>
            <a:r>
              <a:rPr lang="en-US" altLang="zh-TW" dirty="0">
                <a:solidFill>
                  <a:srgbClr val="FF0000"/>
                </a:solidFill>
                <a:ea typeface="新細明體" panose="02020500000000000000" pitchFamily="18" charset="-120"/>
              </a:rPr>
              <a:t>– 2C</a:t>
            </a:r>
            <a:r>
              <a:rPr lang="en-US" altLang="zh-TW" baseline="-25000" dirty="0">
                <a:solidFill>
                  <a:srgbClr val="FF0000"/>
                </a:solidFill>
                <a:ea typeface="新細明體" panose="02020500000000000000" pitchFamily="18" charset="-120"/>
              </a:rPr>
              <a:t>AB</a:t>
            </a:r>
          </a:p>
          <a:p>
            <a:pPr lvl="1"/>
            <a:r>
              <a:rPr lang="en-US" altLang="zh-TW" dirty="0" err="1">
                <a:ea typeface="新細明體" panose="02020500000000000000" pitchFamily="18" charset="-120"/>
              </a:rPr>
              <a:t>c</a:t>
            </a:r>
            <a:r>
              <a:rPr lang="en-US" altLang="zh-TW" baseline="-25000" dirty="0" err="1">
                <a:ea typeface="新細明體" panose="02020500000000000000" pitchFamily="18" charset="-120"/>
              </a:rPr>
              <a:t>AB</a:t>
            </a:r>
            <a:r>
              <a:rPr lang="en-US" altLang="zh-TW" baseline="-25000" dirty="0">
                <a:ea typeface="新細明體" panose="02020500000000000000" pitchFamily="18" charset="-120"/>
              </a:rPr>
              <a:t> : </a:t>
            </a:r>
            <a:r>
              <a:rPr lang="en-US" altLang="zh-TW" dirty="0">
                <a:ea typeface="新細明體" panose="02020500000000000000" pitchFamily="18" charset="-120"/>
              </a:rPr>
              <a:t>edge cost for AB</a:t>
            </a:r>
            <a:endParaRPr lang="zh-TW" altLang="en-US" dirty="0">
              <a:ea typeface="新細明體" panose="02020500000000000000" pitchFamily="18" charset="-120"/>
            </a:endParaRPr>
          </a:p>
          <a:p>
            <a:pPr lvl="1"/>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538855" y="5650110"/>
            <a:ext cx="3238386"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1+0-2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128177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KL Algorithm</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described below:</a:t>
            </a: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a:t>
            </a:r>
          </a:p>
          <a:p>
            <a:pPr lvl="1" eaLnBrk="1" hangingPunct="1">
              <a:lnSpc>
                <a:spcPct val="90000"/>
              </a:lnSpc>
              <a:buFontTx/>
              <a:buNone/>
            </a:pPr>
            <a:r>
              <a:rPr lang="en-US" altLang="zh-TW" dirty="0">
                <a:solidFill>
                  <a:srgbClr val="0070C0"/>
                </a:solidFill>
                <a:ea typeface="新細明體" panose="02020500000000000000" pitchFamily="18" charset="-120"/>
              </a:rPr>
              <a:t>        choose a pair (A,B)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eaLnBrk="1" hangingPunct="1">
              <a:lnSpc>
                <a:spcPct val="90000"/>
              </a:lnSpc>
            </a:pPr>
            <a:r>
              <a:rPr lang="en-US" altLang="zh-TW" dirty="0">
                <a:ea typeface="新細明體" panose="02020500000000000000" pitchFamily="18" charset="-120"/>
              </a:rPr>
              <a:t>Repeat the pass until there is no improvement (G=0)</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712302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1 </a:t>
            </a:r>
          </a:p>
        </p:txBody>
      </p:sp>
      <p:pic>
        <p:nvPicPr>
          <p:cNvPr id="4" name="Picture 4">
            <a:extLst>
              <a:ext uri="{FF2B5EF4-FFF2-40B4-BE49-F238E27FC236}">
                <a16:creationId xmlns:a16="http://schemas.microsoft.com/office/drawing/2014/main" id="{CE661555-73C9-7141-8D96-972781ECA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448" y="1524907"/>
            <a:ext cx="9450873" cy="216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038D0B7A-06A3-4646-8F47-498AAFC9ECEB}"/>
              </a:ext>
            </a:extLst>
          </p:cNvPr>
          <p:cNvGrpSpPr>
            <a:grpSpLocks noChangeAspect="1"/>
          </p:cNvGrpSpPr>
          <p:nvPr/>
        </p:nvGrpSpPr>
        <p:grpSpPr bwMode="auto">
          <a:xfrm>
            <a:off x="5225143" y="3690253"/>
            <a:ext cx="1685925" cy="2438400"/>
            <a:chOff x="858" y="1920"/>
            <a:chExt cx="1062" cy="1536"/>
          </a:xfrm>
        </p:grpSpPr>
        <p:sp>
          <p:nvSpPr>
            <p:cNvPr id="6" name="Oval 6">
              <a:extLst>
                <a:ext uri="{FF2B5EF4-FFF2-40B4-BE49-F238E27FC236}">
                  <a16:creationId xmlns:a16="http://schemas.microsoft.com/office/drawing/2014/main" id="{2C4496BF-CEA6-9945-825E-6EE0204EFB8B}"/>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7" name="Oval 7">
              <a:extLst>
                <a:ext uri="{FF2B5EF4-FFF2-40B4-BE49-F238E27FC236}">
                  <a16:creationId xmlns:a16="http://schemas.microsoft.com/office/drawing/2014/main" id="{5AC44556-8AD7-9E47-83F0-A0680F71C965}"/>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8" name="Oval 8">
              <a:extLst>
                <a:ext uri="{FF2B5EF4-FFF2-40B4-BE49-F238E27FC236}">
                  <a16:creationId xmlns:a16="http://schemas.microsoft.com/office/drawing/2014/main" id="{9FA7FE49-1B89-5D4C-A479-408B4CE9C6CF}"/>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9" name="Oval 9">
              <a:extLst>
                <a:ext uri="{FF2B5EF4-FFF2-40B4-BE49-F238E27FC236}">
                  <a16:creationId xmlns:a16="http://schemas.microsoft.com/office/drawing/2014/main" id="{0D8B8985-78BB-5847-AA4C-BBF375A938F2}"/>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10" name="Oval 10">
              <a:extLst>
                <a:ext uri="{FF2B5EF4-FFF2-40B4-BE49-F238E27FC236}">
                  <a16:creationId xmlns:a16="http://schemas.microsoft.com/office/drawing/2014/main" id="{DB2EFA2A-974E-9744-8870-ED042B948485}"/>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1" name="Oval 11">
              <a:extLst>
                <a:ext uri="{FF2B5EF4-FFF2-40B4-BE49-F238E27FC236}">
                  <a16:creationId xmlns:a16="http://schemas.microsoft.com/office/drawing/2014/main" id="{F7531DD7-C699-824A-B8B0-5870A2DA3834}"/>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2" name="AutoShape 12">
              <a:extLst>
                <a:ext uri="{FF2B5EF4-FFF2-40B4-BE49-F238E27FC236}">
                  <a16:creationId xmlns:a16="http://schemas.microsoft.com/office/drawing/2014/main" id="{681283E5-2F9F-6647-8FCD-C5DDAA641A7D}"/>
                </a:ext>
              </a:extLst>
            </p:cNvPr>
            <p:cNvCxnSpPr>
              <a:cxnSpLocks noChangeAspect="1" noChangeShapeType="1"/>
              <a:stCxn id="7" idx="4"/>
              <a:endCxn id="8"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D209A2A1-1A22-8842-B754-C8D8A67FCEA6}"/>
                </a:ext>
              </a:extLst>
            </p:cNvPr>
            <p:cNvCxnSpPr>
              <a:cxnSpLocks noChangeAspect="1" noChangeShapeType="1"/>
              <a:stCxn id="7" idx="2"/>
              <a:endCxn id="9"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22FFDF6D-EC79-DB44-A64A-B607BF372695}"/>
                </a:ext>
              </a:extLst>
            </p:cNvPr>
            <p:cNvCxnSpPr>
              <a:cxnSpLocks noChangeAspect="1" noChangeShapeType="1"/>
              <a:stCxn id="7" idx="6"/>
              <a:endCxn id="6"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2443E292-A8F6-0045-9442-B6E77C04BCCD}"/>
                </a:ext>
              </a:extLst>
            </p:cNvPr>
            <p:cNvCxnSpPr>
              <a:cxnSpLocks noChangeAspect="1" noChangeShapeType="1"/>
              <a:stCxn id="10" idx="4"/>
              <a:endCxn id="11"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B0FE70D5-64B5-E545-BBA6-034E85257724}"/>
                </a:ext>
              </a:extLst>
            </p:cNvPr>
            <p:cNvCxnSpPr>
              <a:cxnSpLocks noChangeAspect="1" noChangeShapeType="1"/>
              <a:stCxn id="10" idx="2"/>
              <a:endCxn id="9"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5F045237-8CF3-F144-B4DA-BA3B583D136E}"/>
                </a:ext>
              </a:extLst>
            </p:cNvPr>
            <p:cNvCxnSpPr>
              <a:cxnSpLocks noChangeAspect="1" noChangeShapeType="1"/>
              <a:stCxn id="9" idx="6"/>
              <a:endCxn id="11"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Line 18">
              <a:extLst>
                <a:ext uri="{FF2B5EF4-FFF2-40B4-BE49-F238E27FC236}">
                  <a16:creationId xmlns:a16="http://schemas.microsoft.com/office/drawing/2014/main" id="{601A9034-0DCA-4F4E-B102-7C1C05FE1173}"/>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5374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2</a:t>
            </a:r>
          </a:p>
        </p:txBody>
      </p:sp>
      <p:grpSp>
        <p:nvGrpSpPr>
          <p:cNvPr id="19" name="Group 28">
            <a:extLst>
              <a:ext uri="{FF2B5EF4-FFF2-40B4-BE49-F238E27FC236}">
                <a16:creationId xmlns:a16="http://schemas.microsoft.com/office/drawing/2014/main" id="{CC8004D6-E196-5342-BAEE-E1BCBAA2C500}"/>
              </a:ext>
            </a:extLst>
          </p:cNvPr>
          <p:cNvGrpSpPr>
            <a:grpSpLocks/>
          </p:cNvGrpSpPr>
          <p:nvPr/>
        </p:nvGrpSpPr>
        <p:grpSpPr bwMode="auto">
          <a:xfrm>
            <a:off x="2907846" y="2481943"/>
            <a:ext cx="1685925" cy="2438400"/>
            <a:chOff x="858" y="1488"/>
            <a:chExt cx="1062" cy="1536"/>
          </a:xfrm>
        </p:grpSpPr>
        <p:sp>
          <p:nvSpPr>
            <p:cNvPr id="20" name="Oval 5">
              <a:extLst>
                <a:ext uri="{FF2B5EF4-FFF2-40B4-BE49-F238E27FC236}">
                  <a16:creationId xmlns:a16="http://schemas.microsoft.com/office/drawing/2014/main" id="{51DC10DC-21B4-6846-AF95-4E869AB3BD1D}"/>
                </a:ext>
              </a:extLst>
            </p:cNvPr>
            <p:cNvSpPr>
              <a:spLocks noChangeArrowheads="1"/>
            </p:cNvSpPr>
            <p:nvPr/>
          </p:nvSpPr>
          <p:spPr bwMode="auto">
            <a:xfrm>
              <a:off x="1632"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1" name="Oval 6">
              <a:extLst>
                <a:ext uri="{FF2B5EF4-FFF2-40B4-BE49-F238E27FC236}">
                  <a16:creationId xmlns:a16="http://schemas.microsoft.com/office/drawing/2014/main" id="{F3CF4BD7-76C5-0241-8645-B0C7B6BDD3B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2" name="Oval 7">
              <a:extLst>
                <a:ext uri="{FF2B5EF4-FFF2-40B4-BE49-F238E27FC236}">
                  <a16:creationId xmlns:a16="http://schemas.microsoft.com/office/drawing/2014/main" id="{C4C93489-7B38-5449-A174-CA9EF7B66FFD}"/>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3" name="Oval 8">
              <a:extLst>
                <a:ext uri="{FF2B5EF4-FFF2-40B4-BE49-F238E27FC236}">
                  <a16:creationId xmlns:a16="http://schemas.microsoft.com/office/drawing/2014/main" id="{AD59EFB9-2338-EC45-AE24-16FC5A381090}"/>
                </a:ext>
              </a:extLst>
            </p:cNvPr>
            <p:cNvSpPr>
              <a:spLocks noChangeArrowheads="1"/>
            </p:cNvSpPr>
            <p:nvPr/>
          </p:nvSpPr>
          <p:spPr bwMode="auto">
            <a:xfrm>
              <a:off x="864"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4" name="Oval 9">
              <a:extLst>
                <a:ext uri="{FF2B5EF4-FFF2-40B4-BE49-F238E27FC236}">
                  <a16:creationId xmlns:a16="http://schemas.microsoft.com/office/drawing/2014/main" id="{BE5E7B5A-870E-F743-AD7E-27B2F41756CE}"/>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5" name="Oval 10">
              <a:extLst>
                <a:ext uri="{FF2B5EF4-FFF2-40B4-BE49-F238E27FC236}">
                  <a16:creationId xmlns:a16="http://schemas.microsoft.com/office/drawing/2014/main" id="{ED8B9FFB-11E8-F849-844E-DA05D55E203A}"/>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6" name="AutoShape 11">
              <a:extLst>
                <a:ext uri="{FF2B5EF4-FFF2-40B4-BE49-F238E27FC236}">
                  <a16:creationId xmlns:a16="http://schemas.microsoft.com/office/drawing/2014/main" id="{CC7AAA22-5D74-674C-A0FE-6FB730DFA5D3}"/>
                </a:ext>
              </a:extLst>
            </p:cNvPr>
            <p:cNvCxnSpPr>
              <a:cxnSpLocks noChangeShapeType="1"/>
              <a:stCxn id="21" idx="4"/>
              <a:endCxn id="22"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13">
              <a:extLst>
                <a:ext uri="{FF2B5EF4-FFF2-40B4-BE49-F238E27FC236}">
                  <a16:creationId xmlns:a16="http://schemas.microsoft.com/office/drawing/2014/main" id="{F9E67F31-1F1A-9E44-BF1A-73683AD3CFCC}"/>
                </a:ext>
              </a:extLst>
            </p:cNvPr>
            <p:cNvCxnSpPr>
              <a:cxnSpLocks noChangeShapeType="1"/>
              <a:stCxn id="21" idx="2"/>
              <a:endCxn id="23" idx="2"/>
            </p:cNvCxnSpPr>
            <p:nvPr/>
          </p:nvCxnSpPr>
          <p:spPr bwMode="auto">
            <a:xfrm rot="10800000" flipH="1" flipV="1">
              <a:off x="858" y="1728"/>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14">
              <a:extLst>
                <a:ext uri="{FF2B5EF4-FFF2-40B4-BE49-F238E27FC236}">
                  <a16:creationId xmlns:a16="http://schemas.microsoft.com/office/drawing/2014/main" id="{8B01C086-32F9-2B4F-B93C-5FE58E5E6D41}"/>
                </a:ext>
              </a:extLst>
            </p:cNvPr>
            <p:cNvCxnSpPr>
              <a:cxnSpLocks noChangeShapeType="1"/>
              <a:stCxn id="21" idx="6"/>
              <a:endCxn id="20" idx="2"/>
            </p:cNvCxnSpPr>
            <p:nvPr/>
          </p:nvCxnSpPr>
          <p:spPr bwMode="auto">
            <a:xfrm>
              <a:off x="1158" y="1728"/>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15">
              <a:extLst>
                <a:ext uri="{FF2B5EF4-FFF2-40B4-BE49-F238E27FC236}">
                  <a16:creationId xmlns:a16="http://schemas.microsoft.com/office/drawing/2014/main" id="{BA3A9AFF-AA1E-3546-9E07-329904EE1917}"/>
                </a:ext>
              </a:extLst>
            </p:cNvPr>
            <p:cNvCxnSpPr>
              <a:cxnSpLocks noChangeShapeType="1"/>
              <a:stCxn id="24" idx="4"/>
              <a:endCxn id="25"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17">
              <a:extLst>
                <a:ext uri="{FF2B5EF4-FFF2-40B4-BE49-F238E27FC236}">
                  <a16:creationId xmlns:a16="http://schemas.microsoft.com/office/drawing/2014/main" id="{6B970819-9F0D-8143-BD73-CE1CCCAB831F}"/>
                </a:ext>
              </a:extLst>
            </p:cNvPr>
            <p:cNvCxnSpPr>
              <a:cxnSpLocks noChangeShapeType="1"/>
              <a:stCxn id="24" idx="2"/>
              <a:endCxn id="23" idx="6"/>
            </p:cNvCxnSpPr>
            <p:nvPr/>
          </p:nvCxnSpPr>
          <p:spPr bwMode="auto">
            <a:xfrm flipH="1">
              <a:off x="1158" y="2256"/>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18">
              <a:extLst>
                <a:ext uri="{FF2B5EF4-FFF2-40B4-BE49-F238E27FC236}">
                  <a16:creationId xmlns:a16="http://schemas.microsoft.com/office/drawing/2014/main" id="{5DEFC187-48CC-A445-B01C-FFAA17D45133}"/>
                </a:ext>
              </a:extLst>
            </p:cNvPr>
            <p:cNvCxnSpPr>
              <a:cxnSpLocks noChangeShapeType="1"/>
              <a:stCxn id="23" idx="6"/>
              <a:endCxn id="25" idx="2"/>
            </p:cNvCxnSpPr>
            <p:nvPr/>
          </p:nvCxnSpPr>
          <p:spPr bwMode="auto">
            <a:xfrm>
              <a:off x="1158" y="2784"/>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Line 21">
              <a:extLst>
                <a:ext uri="{FF2B5EF4-FFF2-40B4-BE49-F238E27FC236}">
                  <a16:creationId xmlns:a16="http://schemas.microsoft.com/office/drawing/2014/main" id="{70238D24-2113-7745-857A-9AB8EEAA130D}"/>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Rectangle 23">
            <a:extLst>
              <a:ext uri="{FF2B5EF4-FFF2-40B4-BE49-F238E27FC236}">
                <a16:creationId xmlns:a16="http://schemas.microsoft.com/office/drawing/2014/main" id="{BDC027A6-52E3-884C-A32D-AB29AC33B210}"/>
              </a:ext>
            </a:extLst>
          </p:cNvPr>
          <p:cNvSpPr txBox="1">
            <a:spLocks noChangeArrowheads="1"/>
          </p:cNvSpPr>
          <p:nvPr/>
        </p:nvSpPr>
        <p:spPr>
          <a:xfrm>
            <a:off x="5736771" y="1643743"/>
            <a:ext cx="4113213" cy="471328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1</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2</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4</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5</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gain(2, 1) =</a:t>
            </a:r>
          </a:p>
          <a:p>
            <a:pPr>
              <a:lnSpc>
                <a:spcPct val="80000"/>
              </a:lnSpc>
            </a:pPr>
            <a:r>
              <a:rPr lang="en-US" altLang="zh-TW" sz="2000">
                <a:ea typeface="新細明體" panose="02020500000000000000" pitchFamily="18" charset="-120"/>
              </a:rPr>
              <a:t>gain(2, 5) =</a:t>
            </a:r>
          </a:p>
          <a:p>
            <a:pPr>
              <a:lnSpc>
                <a:spcPct val="80000"/>
              </a:lnSpc>
            </a:pPr>
            <a:r>
              <a:rPr lang="en-US" altLang="zh-TW" sz="2000">
                <a:ea typeface="新細明體" panose="02020500000000000000" pitchFamily="18" charset="-120"/>
              </a:rPr>
              <a:t>gain(2, 6) =</a:t>
            </a:r>
          </a:p>
          <a:p>
            <a:pPr>
              <a:lnSpc>
                <a:spcPct val="80000"/>
              </a:lnSpc>
            </a:pPr>
            <a:r>
              <a:rPr lang="en-US" altLang="zh-TW" sz="2000">
                <a:ea typeface="新細明體" panose="02020500000000000000" pitchFamily="18" charset="-120"/>
              </a:rPr>
              <a:t>gain(3, 1) =</a:t>
            </a:r>
          </a:p>
          <a:p>
            <a:pPr>
              <a:lnSpc>
                <a:spcPct val="80000"/>
              </a:lnSpc>
            </a:pPr>
            <a:r>
              <a:rPr lang="en-US" altLang="zh-TW" sz="2000">
                <a:ea typeface="新細明體" panose="02020500000000000000" pitchFamily="18" charset="-120"/>
              </a:rPr>
              <a:t>gain(3, 5) =</a:t>
            </a:r>
          </a:p>
          <a:p>
            <a:pPr>
              <a:lnSpc>
                <a:spcPct val="80000"/>
              </a:lnSpc>
            </a:pPr>
            <a:r>
              <a:rPr lang="en-US" altLang="zh-TW" sz="2000">
                <a:ea typeface="新細明體" panose="02020500000000000000" pitchFamily="18" charset="-120"/>
              </a:rPr>
              <a:t>gain(3, 6) =</a:t>
            </a:r>
          </a:p>
          <a:p>
            <a:pPr>
              <a:lnSpc>
                <a:spcPct val="80000"/>
              </a:lnSpc>
            </a:pPr>
            <a:r>
              <a:rPr lang="en-US" altLang="zh-TW" sz="2000">
                <a:ea typeface="新細明體" panose="02020500000000000000" pitchFamily="18" charset="-120"/>
              </a:rPr>
              <a:t>gain(4, 1) =</a:t>
            </a:r>
          </a:p>
          <a:p>
            <a:pPr>
              <a:lnSpc>
                <a:spcPct val="80000"/>
              </a:lnSpc>
            </a:pPr>
            <a:r>
              <a:rPr lang="en-US" altLang="zh-TW" sz="2000">
                <a:ea typeface="新細明體" panose="02020500000000000000" pitchFamily="18" charset="-120"/>
              </a:rPr>
              <a:t>gain(4, 5) =</a:t>
            </a:r>
          </a:p>
          <a:p>
            <a:pPr>
              <a:lnSpc>
                <a:spcPct val="80000"/>
              </a:lnSpc>
            </a:pPr>
            <a:r>
              <a:rPr lang="en-US" altLang="zh-TW" sz="2000">
                <a:ea typeface="新細明體" panose="02020500000000000000" pitchFamily="18" charset="-120"/>
              </a:rPr>
              <a:t>gain(4, 6) =</a:t>
            </a:r>
          </a:p>
        </p:txBody>
      </p:sp>
      <p:sp>
        <p:nvSpPr>
          <p:cNvPr id="34" name="Rectangle 24">
            <a:extLst>
              <a:ext uri="{FF2B5EF4-FFF2-40B4-BE49-F238E27FC236}">
                <a16:creationId xmlns:a16="http://schemas.microsoft.com/office/drawing/2014/main" id="{8C3E17CF-D3B6-1044-AE42-776F0CB37457}"/>
              </a:ext>
            </a:extLst>
          </p:cNvPr>
          <p:cNvSpPr>
            <a:spLocks noChangeArrowheads="1"/>
          </p:cNvSpPr>
          <p:nvPr/>
        </p:nvSpPr>
        <p:spPr bwMode="auto">
          <a:xfrm>
            <a:off x="5736771" y="1567543"/>
            <a:ext cx="4114800"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buFont typeface="Wingdings" pitchFamily="2" charset="2"/>
              <a:buNone/>
            </a:pPr>
            <a:r>
              <a:rPr lang="en-US" altLang="zh-TW" sz="2000" dirty="0">
                <a:ea typeface="新細明體" panose="02020500000000000000" pitchFamily="18" charset="-120"/>
              </a:rPr>
              <a:t>               1-0 = 1</a:t>
            </a:r>
          </a:p>
          <a:p>
            <a:pPr eaLnBrk="1" hangingPunct="1">
              <a:lnSpc>
                <a:spcPct val="80000"/>
              </a:lnSpc>
              <a:buFont typeface="Wingdings" pitchFamily="2" charset="2"/>
              <a:buNone/>
            </a:pPr>
            <a:r>
              <a:rPr lang="en-US" altLang="zh-TW" sz="2000" dirty="0">
                <a:ea typeface="新細明體" panose="02020500000000000000" pitchFamily="18" charset="-120"/>
              </a:rPr>
              <a:t>               1-2 = -1</a:t>
            </a:r>
          </a:p>
          <a:p>
            <a:pPr eaLnBrk="1" hangingPunct="1">
              <a:lnSpc>
                <a:spcPct val="80000"/>
              </a:lnSpc>
              <a:buFont typeface="Wingdings" pitchFamily="2" charset="2"/>
              <a:buNone/>
            </a:pPr>
            <a:r>
              <a:rPr lang="en-US" altLang="zh-TW" sz="2000" dirty="0">
                <a:ea typeface="新細明體" panose="02020500000000000000" pitchFamily="18" charset="-120"/>
              </a:rPr>
              <a:t>               0-1 = -1</a:t>
            </a:r>
          </a:p>
          <a:p>
            <a:pPr eaLnBrk="1" hangingPunct="1">
              <a:lnSpc>
                <a:spcPct val="80000"/>
              </a:lnSpc>
              <a:buFont typeface="Wingdings" pitchFamily="2" charset="2"/>
              <a:buNone/>
            </a:pPr>
            <a:r>
              <a:rPr lang="en-US" altLang="zh-TW" sz="2000" dirty="0">
                <a:ea typeface="新細明體" panose="02020500000000000000" pitchFamily="18" charset="-120"/>
              </a:rPr>
              <a:t>               2-1 = 1</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 + 1 – 2 = -2</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0</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2</a:t>
            </a:r>
          </a:p>
          <a:p>
            <a:pPr eaLnBrk="1" hangingPunct="1">
              <a:lnSpc>
                <a:spcPct val="80000"/>
              </a:lnSpc>
              <a:buFont typeface="Wingdings" pitchFamily="2" charset="2"/>
              <a:buNone/>
            </a:pPr>
            <a:r>
              <a:rPr lang="en-US" altLang="zh-TW" sz="2000" dirty="0">
                <a:ea typeface="新細明體" panose="02020500000000000000" pitchFamily="18" charset="-120"/>
              </a:rPr>
              <a:t>                          1 + 0 – 2 = -1</a:t>
            </a:r>
          </a:p>
          <a:p>
            <a:pPr eaLnBrk="1" hangingPunct="1">
              <a:lnSpc>
                <a:spcPct val="80000"/>
              </a:lnSpc>
              <a:buFont typeface="Wingdings" pitchFamily="2" charset="2"/>
              <a:buNone/>
            </a:pPr>
            <a:r>
              <a:rPr lang="en-US" altLang="zh-TW" sz="2000" dirty="0">
                <a:ea typeface="新細明體" panose="02020500000000000000" pitchFamily="18" charset="-120"/>
              </a:rPr>
              <a:t>                          1 + 0 – 2 = -1</a:t>
            </a:r>
          </a:p>
        </p:txBody>
      </p:sp>
      <p:sp>
        <p:nvSpPr>
          <p:cNvPr id="35" name="AutoShape 30">
            <a:extLst>
              <a:ext uri="{FF2B5EF4-FFF2-40B4-BE49-F238E27FC236}">
                <a16:creationId xmlns:a16="http://schemas.microsoft.com/office/drawing/2014/main" id="{8F8A9547-AA44-0042-8B6F-CA2D2B8C532C}"/>
              </a:ext>
            </a:extLst>
          </p:cNvPr>
          <p:cNvSpPr>
            <a:spLocks noChangeArrowheads="1"/>
          </p:cNvSpPr>
          <p:nvPr/>
        </p:nvSpPr>
        <p:spPr bwMode="auto">
          <a:xfrm>
            <a:off x="3450771" y="3015343"/>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AutoShape 31">
            <a:extLst>
              <a:ext uri="{FF2B5EF4-FFF2-40B4-BE49-F238E27FC236}">
                <a16:creationId xmlns:a16="http://schemas.microsoft.com/office/drawing/2014/main" id="{3C466289-66FB-7B4B-9ABB-0AD1047D2197}"/>
              </a:ext>
            </a:extLst>
          </p:cNvPr>
          <p:cNvSpPr>
            <a:spLocks noChangeArrowheads="1"/>
          </p:cNvSpPr>
          <p:nvPr/>
        </p:nvSpPr>
        <p:spPr bwMode="auto">
          <a:xfrm>
            <a:off x="3450771" y="4691743"/>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37" name="Group 35">
            <a:extLst>
              <a:ext uri="{FF2B5EF4-FFF2-40B4-BE49-F238E27FC236}">
                <a16:creationId xmlns:a16="http://schemas.microsoft.com/office/drawing/2014/main" id="{B0EDE103-1613-7A48-A611-2A9EF0137B04}"/>
              </a:ext>
            </a:extLst>
          </p:cNvPr>
          <p:cNvGrpSpPr>
            <a:grpSpLocks/>
          </p:cNvGrpSpPr>
          <p:nvPr/>
        </p:nvGrpSpPr>
        <p:grpSpPr bwMode="auto">
          <a:xfrm>
            <a:off x="2917371" y="2634343"/>
            <a:ext cx="6837363" cy="2854325"/>
            <a:chOff x="864" y="1584"/>
            <a:chExt cx="4307" cy="1798"/>
          </a:xfrm>
        </p:grpSpPr>
        <p:sp>
          <p:nvSpPr>
            <p:cNvPr id="38" name="Rectangle 25">
              <a:extLst>
                <a:ext uri="{FF2B5EF4-FFF2-40B4-BE49-F238E27FC236}">
                  <a16:creationId xmlns:a16="http://schemas.microsoft.com/office/drawing/2014/main" id="{6A4FA50B-849F-224E-B9C2-34597FE38EF1}"/>
                </a:ext>
              </a:extLst>
            </p:cNvPr>
            <p:cNvSpPr>
              <a:spLocks noChangeArrowheads="1"/>
            </p:cNvSpPr>
            <p:nvPr/>
          </p:nvSpPr>
          <p:spPr bwMode="auto">
            <a:xfrm>
              <a:off x="2640" y="3187"/>
              <a:ext cx="2208"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9" name="Oval 26">
              <a:extLst>
                <a:ext uri="{FF2B5EF4-FFF2-40B4-BE49-F238E27FC236}">
                  <a16:creationId xmlns:a16="http://schemas.microsoft.com/office/drawing/2014/main" id="{F23AE028-D48E-4543-9974-7B20484BCA7C}"/>
                </a:ext>
              </a:extLst>
            </p:cNvPr>
            <p:cNvSpPr>
              <a:spLocks noChangeArrowheads="1"/>
            </p:cNvSpPr>
            <p:nvPr/>
          </p:nvSpPr>
          <p:spPr bwMode="auto">
            <a:xfrm>
              <a:off x="864"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4</a:t>
              </a:r>
            </a:p>
          </p:txBody>
        </p:sp>
        <p:sp>
          <p:nvSpPr>
            <p:cNvPr id="40" name="Oval 27">
              <a:extLst>
                <a:ext uri="{FF2B5EF4-FFF2-40B4-BE49-F238E27FC236}">
                  <a16:creationId xmlns:a16="http://schemas.microsoft.com/office/drawing/2014/main" id="{81EED275-9389-2A46-94D2-A1AF992CEB45}"/>
                </a:ext>
              </a:extLst>
            </p:cNvPr>
            <p:cNvSpPr>
              <a:spLocks noChangeArrowheads="1"/>
            </p:cNvSpPr>
            <p:nvPr/>
          </p:nvSpPr>
          <p:spPr bwMode="auto">
            <a:xfrm>
              <a:off x="1632" y="1584"/>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1</a:t>
              </a:r>
            </a:p>
          </p:txBody>
        </p:sp>
        <p:sp>
          <p:nvSpPr>
            <p:cNvPr id="41" name="Text Box 34">
              <a:extLst>
                <a:ext uri="{FF2B5EF4-FFF2-40B4-BE49-F238E27FC236}">
                  <a16:creationId xmlns:a16="http://schemas.microsoft.com/office/drawing/2014/main" id="{B84AA066-01C7-504F-B694-C4DEB6A576AF}"/>
                </a:ext>
              </a:extLst>
            </p:cNvPr>
            <p:cNvSpPr txBox="1">
              <a:spLocks noChangeArrowheads="1"/>
            </p:cNvSpPr>
            <p:nvPr/>
          </p:nvSpPr>
          <p:spPr bwMode="auto">
            <a:xfrm>
              <a:off x="4908" y="313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dirty="0">
                  <a:solidFill>
                    <a:schemeClr val="accent2"/>
                  </a:solidFill>
                  <a:ea typeface="新細明體" panose="02020500000000000000" pitchFamily="18" charset="-120"/>
                </a:rPr>
                <a:t>g</a:t>
              </a:r>
              <a:r>
                <a:rPr lang="en-US" altLang="zh-TW" sz="2000" baseline="-25000" dirty="0">
                  <a:solidFill>
                    <a:schemeClr val="accent2"/>
                  </a:solidFill>
                  <a:ea typeface="新細明體" panose="02020500000000000000" pitchFamily="18" charset="-120"/>
                </a:rPr>
                <a:t>1</a:t>
              </a:r>
            </a:p>
          </p:txBody>
        </p:sp>
      </p:grpSp>
    </p:spTree>
    <p:extLst>
      <p:ext uri="{BB962C8B-B14F-4D97-AF65-F5344CB8AC3E}">
        <p14:creationId xmlns:p14="http://schemas.microsoft.com/office/powerpoint/2010/main" val="41607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dissolve">
                                      <p:cBhvr>
                                        <p:cTn id="7" dur="500"/>
                                        <p:tgtEl>
                                          <p:spTgt spid="3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3">
                                            <p:txEl>
                                              <p:pRg st="1" end="1"/>
                                            </p:txEl>
                                          </p:spTgt>
                                        </p:tgtEl>
                                        <p:attrNameLst>
                                          <p:attrName>style.visibility</p:attrName>
                                        </p:attrNameLst>
                                      </p:cBhvr>
                                      <p:to>
                                        <p:strVal val="visible"/>
                                      </p:to>
                                    </p:set>
                                    <p:animEffect transition="in" filter="dissolve">
                                      <p:cBhvr>
                                        <p:cTn id="10" dur="500"/>
                                        <p:tgtEl>
                                          <p:spTgt spid="3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animEffect transition="in" filter="dissolve">
                                      <p:cBhvr>
                                        <p:cTn id="13" dur="500"/>
                                        <p:tgtEl>
                                          <p:spTgt spid="3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3">
                                            <p:txEl>
                                              <p:pRg st="3" end="3"/>
                                            </p:txEl>
                                          </p:spTgt>
                                        </p:tgtEl>
                                        <p:attrNameLst>
                                          <p:attrName>style.visibility</p:attrName>
                                        </p:attrNameLst>
                                      </p:cBhvr>
                                      <p:to>
                                        <p:strVal val="visible"/>
                                      </p:to>
                                    </p:set>
                                    <p:animEffect transition="in" filter="dissolve">
                                      <p:cBhvr>
                                        <p:cTn id="16" dur="500"/>
                                        <p:tgtEl>
                                          <p:spTgt spid="3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3">
                                            <p:txEl>
                                              <p:pRg st="4" end="4"/>
                                            </p:txEl>
                                          </p:spTgt>
                                        </p:tgtEl>
                                        <p:attrNameLst>
                                          <p:attrName>style.visibility</p:attrName>
                                        </p:attrNameLst>
                                      </p:cBhvr>
                                      <p:to>
                                        <p:strVal val="visible"/>
                                      </p:to>
                                    </p:set>
                                    <p:animEffect transition="in" filter="dissolve">
                                      <p:cBhvr>
                                        <p:cTn id="19" dur="500"/>
                                        <p:tgtEl>
                                          <p:spTgt spid="3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3">
                                            <p:txEl>
                                              <p:pRg st="5" end="5"/>
                                            </p:txEl>
                                          </p:spTgt>
                                        </p:tgtEl>
                                        <p:attrNameLst>
                                          <p:attrName>style.visibility</p:attrName>
                                        </p:attrNameLst>
                                      </p:cBhvr>
                                      <p:to>
                                        <p:strVal val="visible"/>
                                      </p:to>
                                    </p:set>
                                    <p:animEffect transition="in" filter="dissolve">
                                      <p:cBhvr>
                                        <p:cTn id="22" dur="500"/>
                                        <p:tgtEl>
                                          <p:spTgt spid="3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wipe(left)">
                                      <p:cBhvr>
                                        <p:cTn id="27" dur="500"/>
                                        <p:tgtEl>
                                          <p:spTgt spid="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
                                            <p:txEl>
                                              <p:pRg st="1" end="1"/>
                                            </p:txEl>
                                          </p:spTgt>
                                        </p:tgtEl>
                                        <p:attrNameLst>
                                          <p:attrName>style.visibility</p:attrName>
                                        </p:attrNameLst>
                                      </p:cBhvr>
                                      <p:to>
                                        <p:strVal val="visible"/>
                                      </p:to>
                                    </p:set>
                                    <p:animEffect transition="in" filter="wipe(left)">
                                      <p:cBhvr>
                                        <p:cTn id="32" dur="500"/>
                                        <p:tgtEl>
                                          <p:spTgt spid="3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
                                            <p:txEl>
                                              <p:pRg st="2" end="2"/>
                                            </p:txEl>
                                          </p:spTgt>
                                        </p:tgtEl>
                                        <p:attrNameLst>
                                          <p:attrName>style.visibility</p:attrName>
                                        </p:attrNameLst>
                                      </p:cBhvr>
                                      <p:to>
                                        <p:strVal val="visible"/>
                                      </p:to>
                                    </p:set>
                                    <p:animEffect transition="in" filter="wipe(left)">
                                      <p:cBhvr>
                                        <p:cTn id="37" dur="500"/>
                                        <p:tgtEl>
                                          <p:spTgt spid="3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
                                            <p:txEl>
                                              <p:pRg st="3" end="3"/>
                                            </p:txEl>
                                          </p:spTgt>
                                        </p:tgtEl>
                                        <p:attrNameLst>
                                          <p:attrName>style.visibility</p:attrName>
                                        </p:attrNameLst>
                                      </p:cBhvr>
                                      <p:to>
                                        <p:strVal val="visible"/>
                                      </p:to>
                                    </p:set>
                                    <p:animEffect transition="in" filter="wipe(left)">
                                      <p:cBhvr>
                                        <p:cTn id="42" dur="500"/>
                                        <p:tgtEl>
                                          <p:spTgt spid="3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4">
                                            <p:txEl>
                                              <p:pRg st="4" end="4"/>
                                            </p:txEl>
                                          </p:spTgt>
                                        </p:tgtEl>
                                        <p:attrNameLst>
                                          <p:attrName>style.visibility</p:attrName>
                                        </p:attrNameLst>
                                      </p:cBhvr>
                                      <p:to>
                                        <p:strVal val="visible"/>
                                      </p:to>
                                    </p:set>
                                    <p:animEffect transition="in" filter="wipe(left)">
                                      <p:cBhvr>
                                        <p:cTn id="47" dur="500"/>
                                        <p:tgtEl>
                                          <p:spTgt spid="3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4">
                                            <p:txEl>
                                              <p:pRg st="5" end="5"/>
                                            </p:txEl>
                                          </p:spTgt>
                                        </p:tgtEl>
                                        <p:attrNameLst>
                                          <p:attrName>style.visibility</p:attrName>
                                        </p:attrNameLst>
                                      </p:cBhvr>
                                      <p:to>
                                        <p:strVal val="visible"/>
                                      </p:to>
                                    </p:set>
                                    <p:animEffect transition="in" filter="wipe(left)">
                                      <p:cBhvr>
                                        <p:cTn id="52" dur="500"/>
                                        <p:tgtEl>
                                          <p:spTgt spid="34">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3">
                                            <p:txEl>
                                              <p:pRg st="6" end="6"/>
                                            </p:txEl>
                                          </p:spTgt>
                                        </p:tgtEl>
                                        <p:attrNameLst>
                                          <p:attrName>style.visibility</p:attrName>
                                        </p:attrNameLst>
                                      </p:cBhvr>
                                      <p:to>
                                        <p:strVal val="visible"/>
                                      </p:to>
                                    </p:set>
                                    <p:animEffect transition="in" filter="dissolve">
                                      <p:cBhvr>
                                        <p:cTn id="57" dur="500"/>
                                        <p:tgtEl>
                                          <p:spTgt spid="33">
                                            <p:txEl>
                                              <p:pRg st="6" end="6"/>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3">
                                            <p:txEl>
                                              <p:pRg st="7" end="7"/>
                                            </p:txEl>
                                          </p:spTgt>
                                        </p:tgtEl>
                                        <p:attrNameLst>
                                          <p:attrName>style.visibility</p:attrName>
                                        </p:attrNameLst>
                                      </p:cBhvr>
                                      <p:to>
                                        <p:strVal val="visible"/>
                                      </p:to>
                                    </p:set>
                                    <p:animEffect transition="in" filter="dissolve">
                                      <p:cBhvr>
                                        <p:cTn id="60" dur="500"/>
                                        <p:tgtEl>
                                          <p:spTgt spid="33">
                                            <p:txEl>
                                              <p:pRg st="7" end="7"/>
                                            </p:txEl>
                                          </p:spTgt>
                                        </p:tgtEl>
                                      </p:cBhvr>
                                    </p:animEffect>
                                  </p:childTnLst>
                                </p:cTn>
                              </p:par>
                              <p:par>
                                <p:cTn id="61" presetID="9" presetClass="entr" presetSubtype="0" fill="hold" nodeType="withEffect">
                                  <p:stCondLst>
                                    <p:cond delay="0"/>
                                  </p:stCondLst>
                                  <p:childTnLst>
                                    <p:set>
                                      <p:cBhvr>
                                        <p:cTn id="62" dur="1" fill="hold">
                                          <p:stCondLst>
                                            <p:cond delay="0"/>
                                          </p:stCondLst>
                                        </p:cTn>
                                        <p:tgtEl>
                                          <p:spTgt spid="33">
                                            <p:txEl>
                                              <p:pRg st="8" end="8"/>
                                            </p:txEl>
                                          </p:spTgt>
                                        </p:tgtEl>
                                        <p:attrNameLst>
                                          <p:attrName>style.visibility</p:attrName>
                                        </p:attrNameLst>
                                      </p:cBhvr>
                                      <p:to>
                                        <p:strVal val="visible"/>
                                      </p:to>
                                    </p:set>
                                    <p:animEffect transition="in" filter="dissolve">
                                      <p:cBhvr>
                                        <p:cTn id="63" dur="500"/>
                                        <p:tgtEl>
                                          <p:spTgt spid="33">
                                            <p:txEl>
                                              <p:pRg st="8" end="8"/>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33">
                                            <p:txEl>
                                              <p:pRg st="9" end="9"/>
                                            </p:txEl>
                                          </p:spTgt>
                                        </p:tgtEl>
                                        <p:attrNameLst>
                                          <p:attrName>style.visibility</p:attrName>
                                        </p:attrNameLst>
                                      </p:cBhvr>
                                      <p:to>
                                        <p:strVal val="visible"/>
                                      </p:to>
                                    </p:set>
                                    <p:animEffect transition="in" filter="dissolve">
                                      <p:cBhvr>
                                        <p:cTn id="66" dur="500"/>
                                        <p:tgtEl>
                                          <p:spTgt spid="33">
                                            <p:txEl>
                                              <p:pRg st="9" end="9"/>
                                            </p:txEl>
                                          </p:spTgt>
                                        </p:tgtEl>
                                      </p:cBhvr>
                                    </p:animEffect>
                                  </p:childTnLst>
                                </p:cTn>
                              </p:par>
                              <p:par>
                                <p:cTn id="67" presetID="9" presetClass="entr" presetSubtype="0" fill="hold" nodeType="withEffect">
                                  <p:stCondLst>
                                    <p:cond delay="0"/>
                                  </p:stCondLst>
                                  <p:childTnLst>
                                    <p:set>
                                      <p:cBhvr>
                                        <p:cTn id="68" dur="1" fill="hold">
                                          <p:stCondLst>
                                            <p:cond delay="0"/>
                                          </p:stCondLst>
                                        </p:cTn>
                                        <p:tgtEl>
                                          <p:spTgt spid="33">
                                            <p:txEl>
                                              <p:pRg st="10" end="10"/>
                                            </p:txEl>
                                          </p:spTgt>
                                        </p:tgtEl>
                                        <p:attrNameLst>
                                          <p:attrName>style.visibility</p:attrName>
                                        </p:attrNameLst>
                                      </p:cBhvr>
                                      <p:to>
                                        <p:strVal val="visible"/>
                                      </p:to>
                                    </p:set>
                                    <p:animEffect transition="in" filter="dissolve">
                                      <p:cBhvr>
                                        <p:cTn id="69" dur="500"/>
                                        <p:tgtEl>
                                          <p:spTgt spid="33">
                                            <p:txEl>
                                              <p:pRg st="10" end="10"/>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3">
                                            <p:txEl>
                                              <p:pRg st="11" end="11"/>
                                            </p:txEl>
                                          </p:spTgt>
                                        </p:tgtEl>
                                        <p:attrNameLst>
                                          <p:attrName>style.visibility</p:attrName>
                                        </p:attrNameLst>
                                      </p:cBhvr>
                                      <p:to>
                                        <p:strVal val="visible"/>
                                      </p:to>
                                    </p:set>
                                    <p:animEffect transition="in" filter="dissolve">
                                      <p:cBhvr>
                                        <p:cTn id="72" dur="500"/>
                                        <p:tgtEl>
                                          <p:spTgt spid="33">
                                            <p:txEl>
                                              <p:pRg st="11" end="11"/>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33">
                                            <p:txEl>
                                              <p:pRg st="12" end="12"/>
                                            </p:txEl>
                                          </p:spTgt>
                                        </p:tgtEl>
                                        <p:attrNameLst>
                                          <p:attrName>style.visibility</p:attrName>
                                        </p:attrNameLst>
                                      </p:cBhvr>
                                      <p:to>
                                        <p:strVal val="visible"/>
                                      </p:to>
                                    </p:set>
                                    <p:animEffect transition="in" filter="dissolve">
                                      <p:cBhvr>
                                        <p:cTn id="75" dur="500"/>
                                        <p:tgtEl>
                                          <p:spTgt spid="33">
                                            <p:txEl>
                                              <p:pRg st="12" end="12"/>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33">
                                            <p:txEl>
                                              <p:pRg st="13" end="13"/>
                                            </p:txEl>
                                          </p:spTgt>
                                        </p:tgtEl>
                                        <p:attrNameLst>
                                          <p:attrName>style.visibility</p:attrName>
                                        </p:attrNameLst>
                                      </p:cBhvr>
                                      <p:to>
                                        <p:strVal val="visible"/>
                                      </p:to>
                                    </p:set>
                                    <p:animEffect transition="in" filter="dissolve">
                                      <p:cBhvr>
                                        <p:cTn id="78" dur="500"/>
                                        <p:tgtEl>
                                          <p:spTgt spid="33">
                                            <p:txEl>
                                              <p:pRg st="13" end="13"/>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33">
                                            <p:txEl>
                                              <p:pRg st="14" end="14"/>
                                            </p:txEl>
                                          </p:spTgt>
                                        </p:tgtEl>
                                        <p:attrNameLst>
                                          <p:attrName>style.visibility</p:attrName>
                                        </p:attrNameLst>
                                      </p:cBhvr>
                                      <p:to>
                                        <p:strVal val="visible"/>
                                      </p:to>
                                    </p:set>
                                    <p:animEffect transition="in" filter="dissolve">
                                      <p:cBhvr>
                                        <p:cTn id="81" dur="500"/>
                                        <p:tgtEl>
                                          <p:spTgt spid="33">
                                            <p:txEl>
                                              <p:pRg st="14" end="1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4">
                                            <p:txEl>
                                              <p:pRg st="6" end="6"/>
                                            </p:txEl>
                                          </p:spTgt>
                                        </p:tgtEl>
                                        <p:attrNameLst>
                                          <p:attrName>style.visibility</p:attrName>
                                        </p:attrNameLst>
                                      </p:cBhvr>
                                      <p:to>
                                        <p:strVal val="visible"/>
                                      </p:to>
                                    </p:set>
                                    <p:animEffect transition="in" filter="wipe(left)">
                                      <p:cBhvr>
                                        <p:cTn id="86" dur="500"/>
                                        <p:tgtEl>
                                          <p:spTgt spid="34">
                                            <p:txEl>
                                              <p:pRg st="6" end="6"/>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4">
                                            <p:txEl>
                                              <p:pRg st="7" end="7"/>
                                            </p:txEl>
                                          </p:spTgt>
                                        </p:tgtEl>
                                        <p:attrNameLst>
                                          <p:attrName>style.visibility</p:attrName>
                                        </p:attrNameLst>
                                      </p:cBhvr>
                                      <p:to>
                                        <p:strVal val="visible"/>
                                      </p:to>
                                    </p:set>
                                    <p:animEffect transition="in" filter="wipe(left)">
                                      <p:cBhvr>
                                        <p:cTn id="91" dur="500"/>
                                        <p:tgtEl>
                                          <p:spTgt spid="34">
                                            <p:txEl>
                                              <p:pRg st="7" end="7"/>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34">
                                            <p:txEl>
                                              <p:pRg st="8" end="8"/>
                                            </p:txEl>
                                          </p:spTgt>
                                        </p:tgtEl>
                                        <p:attrNameLst>
                                          <p:attrName>style.visibility</p:attrName>
                                        </p:attrNameLst>
                                      </p:cBhvr>
                                      <p:to>
                                        <p:strVal val="visible"/>
                                      </p:to>
                                    </p:set>
                                    <p:animEffect transition="in" filter="wipe(left)">
                                      <p:cBhvr>
                                        <p:cTn id="96" dur="500"/>
                                        <p:tgtEl>
                                          <p:spTgt spid="34">
                                            <p:txEl>
                                              <p:pRg st="8" end="8"/>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4">
                                            <p:txEl>
                                              <p:pRg st="9" end="9"/>
                                            </p:txEl>
                                          </p:spTgt>
                                        </p:tgtEl>
                                        <p:attrNameLst>
                                          <p:attrName>style.visibility</p:attrName>
                                        </p:attrNameLst>
                                      </p:cBhvr>
                                      <p:to>
                                        <p:strVal val="visible"/>
                                      </p:to>
                                    </p:set>
                                    <p:animEffect transition="in" filter="wipe(left)">
                                      <p:cBhvr>
                                        <p:cTn id="101" dur="500"/>
                                        <p:tgtEl>
                                          <p:spTgt spid="34">
                                            <p:txEl>
                                              <p:pRg st="9" end="9"/>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wipe(left)">
                                      <p:cBhvr>
                                        <p:cTn id="106" dur="500"/>
                                        <p:tgtEl>
                                          <p:spTgt spid="34">
                                            <p:txEl>
                                              <p:pRg st="10" end="1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4">
                                            <p:txEl>
                                              <p:pRg st="11" end="11"/>
                                            </p:txEl>
                                          </p:spTgt>
                                        </p:tgtEl>
                                        <p:attrNameLst>
                                          <p:attrName>style.visibility</p:attrName>
                                        </p:attrNameLst>
                                      </p:cBhvr>
                                      <p:to>
                                        <p:strVal val="visible"/>
                                      </p:to>
                                    </p:set>
                                    <p:animEffect transition="in" filter="wipe(left)">
                                      <p:cBhvr>
                                        <p:cTn id="111" dur="500"/>
                                        <p:tgtEl>
                                          <p:spTgt spid="34">
                                            <p:txEl>
                                              <p:pRg st="11" end="11"/>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4">
                                            <p:txEl>
                                              <p:pRg st="12" end="12"/>
                                            </p:txEl>
                                          </p:spTgt>
                                        </p:tgtEl>
                                        <p:attrNameLst>
                                          <p:attrName>style.visibility</p:attrName>
                                        </p:attrNameLst>
                                      </p:cBhvr>
                                      <p:to>
                                        <p:strVal val="visible"/>
                                      </p:to>
                                    </p:set>
                                    <p:animEffect transition="in" filter="wipe(left)">
                                      <p:cBhvr>
                                        <p:cTn id="116" dur="500"/>
                                        <p:tgtEl>
                                          <p:spTgt spid="34">
                                            <p:txEl>
                                              <p:pRg st="12" end="12"/>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34">
                                            <p:txEl>
                                              <p:pRg st="13" end="13"/>
                                            </p:txEl>
                                          </p:spTgt>
                                        </p:tgtEl>
                                        <p:attrNameLst>
                                          <p:attrName>style.visibility</p:attrName>
                                        </p:attrNameLst>
                                      </p:cBhvr>
                                      <p:to>
                                        <p:strVal val="visible"/>
                                      </p:to>
                                    </p:set>
                                    <p:animEffect transition="in" filter="wipe(left)">
                                      <p:cBhvr>
                                        <p:cTn id="121" dur="500"/>
                                        <p:tgtEl>
                                          <p:spTgt spid="34">
                                            <p:txEl>
                                              <p:pRg st="13" end="13"/>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34">
                                            <p:txEl>
                                              <p:pRg st="14" end="14"/>
                                            </p:txEl>
                                          </p:spTgt>
                                        </p:tgtEl>
                                        <p:attrNameLst>
                                          <p:attrName>style.visibility</p:attrName>
                                        </p:attrNameLst>
                                      </p:cBhvr>
                                      <p:to>
                                        <p:strVal val="visible"/>
                                      </p:to>
                                    </p:set>
                                    <p:animEffect transition="in" filter="wipe(left)">
                                      <p:cBhvr>
                                        <p:cTn id="126" dur="500"/>
                                        <p:tgtEl>
                                          <p:spTgt spid="34">
                                            <p:txEl>
                                              <p:pRg st="14" end="14"/>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dissolve">
                                      <p:cBhvr>
                                        <p:cTn id="131" dur="500"/>
                                        <p:tgtEl>
                                          <p:spTgt spid="37"/>
                                        </p:tgtEl>
                                      </p:cBhvr>
                                    </p:animEffect>
                                  </p:childTnLst>
                                </p:cTn>
                              </p:par>
                            </p:childTnLst>
                          </p:cTn>
                        </p:par>
                        <p:par>
                          <p:cTn id="132" fill="hold">
                            <p:stCondLst>
                              <p:cond delay="500"/>
                            </p:stCondLst>
                            <p:childTnLst>
                              <p:par>
                                <p:cTn id="133" presetID="22" presetClass="entr" presetSubtype="2"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wipe(right)">
                                      <p:cBhvr>
                                        <p:cTn id="135" dur="500"/>
                                        <p:tgtEl>
                                          <p:spTgt spid="35"/>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left)">
                                      <p:cBhvr>
                                        <p:cTn id="1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Circuit Partition</a:t>
            </a:r>
          </a:p>
        </p:txBody>
      </p:sp>
      <p:sp>
        <p:nvSpPr>
          <p:cNvPr id="3" name="Content Placeholder 2">
            <a:extLst>
              <a:ext uri="{FF2B5EF4-FFF2-40B4-BE49-F238E27FC236}">
                <a16:creationId xmlns:a16="http://schemas.microsoft.com/office/drawing/2014/main" id="{6FF8AF99-A389-AC49-8C4D-0C2D985CFF26}"/>
              </a:ext>
            </a:extLst>
          </p:cNvPr>
          <p:cNvSpPr>
            <a:spLocks noGrp="1"/>
          </p:cNvSpPr>
          <p:nvPr>
            <p:ph idx="1"/>
          </p:nvPr>
        </p:nvSpPr>
        <p:spPr/>
        <p:txBody>
          <a:bodyPr/>
          <a:lstStyle/>
          <a:p>
            <a:r>
              <a:rPr lang="en-US" b="1" dirty="0"/>
              <a:t>An essential step for reducing algorithm design complexity</a:t>
            </a:r>
          </a:p>
          <a:p>
            <a:pPr lvl="1"/>
            <a:r>
              <a:rPr lang="en-US" dirty="0"/>
              <a:t>Divide and conquer (D&amp;C)</a:t>
            </a:r>
          </a:p>
          <a:p>
            <a:r>
              <a:rPr lang="en-US" b="1" dirty="0"/>
              <a:t>Input</a:t>
            </a:r>
          </a:p>
          <a:p>
            <a:pPr lvl="1"/>
            <a:r>
              <a:rPr lang="en-US" dirty="0"/>
              <a:t>A circuit graph</a:t>
            </a:r>
          </a:p>
          <a:p>
            <a:r>
              <a:rPr lang="en-US" b="1" dirty="0"/>
              <a:t>Output</a:t>
            </a:r>
          </a:p>
          <a:p>
            <a:pPr lvl="1"/>
            <a:r>
              <a:rPr lang="en-US" dirty="0"/>
              <a:t>A set of partitioned subgraphs</a:t>
            </a:r>
          </a:p>
          <a:p>
            <a:r>
              <a:rPr lang="en-US" b="1" dirty="0"/>
              <a:t>Objective</a:t>
            </a:r>
          </a:p>
          <a:p>
            <a:pPr lvl="1"/>
            <a:r>
              <a:rPr lang="en-US" dirty="0"/>
              <a:t>Minimize cross-connection</a:t>
            </a:r>
          </a:p>
          <a:p>
            <a:endParaRPr lang="en-US" dirty="0"/>
          </a:p>
        </p:txBody>
      </p:sp>
      <p:pic>
        <p:nvPicPr>
          <p:cNvPr id="4" name="Picture 4" descr="partition3">
            <a:extLst>
              <a:ext uri="{FF2B5EF4-FFF2-40B4-BE49-F238E27FC236}">
                <a16:creationId xmlns:a16="http://schemas.microsoft.com/office/drawing/2014/main" id="{DE5E0FF4-D307-134B-AF78-FC4F1076B57B}"/>
              </a:ext>
            </a:extLst>
          </p:cNvPr>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5701493" y="2079171"/>
            <a:ext cx="5652307" cy="451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382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69B5-58F2-9D41-BAB0-940E02F63244}"/>
              </a:ext>
            </a:extLst>
          </p:cNvPr>
          <p:cNvSpPr>
            <a:spLocks noGrp="1"/>
          </p:cNvSpPr>
          <p:nvPr>
            <p:ph type="title"/>
          </p:nvPr>
        </p:nvSpPr>
        <p:spPr/>
        <p:txBody>
          <a:bodyPr/>
          <a:lstStyle/>
          <a:p>
            <a:r>
              <a:rPr lang="en-US" dirty="0"/>
              <a:t>KL Algorithm Walkthrough – 3</a:t>
            </a:r>
          </a:p>
        </p:txBody>
      </p:sp>
      <p:grpSp>
        <p:nvGrpSpPr>
          <p:cNvPr id="26" name="Group 38">
            <a:extLst>
              <a:ext uri="{FF2B5EF4-FFF2-40B4-BE49-F238E27FC236}">
                <a16:creationId xmlns:a16="http://schemas.microsoft.com/office/drawing/2014/main" id="{5F117756-419E-D546-A202-E074542F83D4}"/>
              </a:ext>
            </a:extLst>
          </p:cNvPr>
          <p:cNvGrpSpPr>
            <a:grpSpLocks/>
          </p:cNvGrpSpPr>
          <p:nvPr/>
        </p:nvGrpSpPr>
        <p:grpSpPr bwMode="auto">
          <a:xfrm>
            <a:off x="2898320" y="2481948"/>
            <a:ext cx="1714500" cy="2438400"/>
            <a:chOff x="852" y="1488"/>
            <a:chExt cx="1080" cy="1536"/>
          </a:xfrm>
        </p:grpSpPr>
        <p:sp>
          <p:nvSpPr>
            <p:cNvPr id="27" name="Oval 5">
              <a:extLst>
                <a:ext uri="{FF2B5EF4-FFF2-40B4-BE49-F238E27FC236}">
                  <a16:creationId xmlns:a16="http://schemas.microsoft.com/office/drawing/2014/main" id="{C0066DAC-168D-B842-B701-0110FC296D87}"/>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8" name="Oval 6">
              <a:extLst>
                <a:ext uri="{FF2B5EF4-FFF2-40B4-BE49-F238E27FC236}">
                  <a16:creationId xmlns:a16="http://schemas.microsoft.com/office/drawing/2014/main" id="{A17EF2B7-8DAF-7A42-9A8A-1FBCF25B06FB}"/>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9" name="Oval 7">
              <a:extLst>
                <a:ext uri="{FF2B5EF4-FFF2-40B4-BE49-F238E27FC236}">
                  <a16:creationId xmlns:a16="http://schemas.microsoft.com/office/drawing/2014/main" id="{E7AF372E-A3DA-5A4E-962E-E1720E43D4D9}"/>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30" name="Oval 8">
              <a:extLst>
                <a:ext uri="{FF2B5EF4-FFF2-40B4-BE49-F238E27FC236}">
                  <a16:creationId xmlns:a16="http://schemas.microsoft.com/office/drawing/2014/main" id="{A777E0C8-E0B1-9D4A-8711-D3CAB62E48EB}"/>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31" name="Oval 9">
              <a:extLst>
                <a:ext uri="{FF2B5EF4-FFF2-40B4-BE49-F238E27FC236}">
                  <a16:creationId xmlns:a16="http://schemas.microsoft.com/office/drawing/2014/main" id="{F4120250-9788-6648-ACDD-8DE9147117D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32" name="Oval 10">
              <a:extLst>
                <a:ext uri="{FF2B5EF4-FFF2-40B4-BE49-F238E27FC236}">
                  <a16:creationId xmlns:a16="http://schemas.microsoft.com/office/drawing/2014/main" id="{64C12DDA-26B1-D64B-8319-84D0F3F32304}"/>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33" name="AutoShape 11">
              <a:extLst>
                <a:ext uri="{FF2B5EF4-FFF2-40B4-BE49-F238E27FC236}">
                  <a16:creationId xmlns:a16="http://schemas.microsoft.com/office/drawing/2014/main" id="{89CC9832-476A-3F4E-9632-5AF22B628CEA}"/>
                </a:ext>
              </a:extLst>
            </p:cNvPr>
            <p:cNvCxnSpPr>
              <a:cxnSpLocks noChangeShapeType="1"/>
              <a:stCxn id="28" idx="4"/>
              <a:endCxn id="29"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14">
              <a:extLst>
                <a:ext uri="{FF2B5EF4-FFF2-40B4-BE49-F238E27FC236}">
                  <a16:creationId xmlns:a16="http://schemas.microsoft.com/office/drawing/2014/main" id="{5839FF0B-5B74-F346-806A-10739F4F94A0}"/>
                </a:ext>
              </a:extLst>
            </p:cNvPr>
            <p:cNvCxnSpPr>
              <a:cxnSpLocks noChangeShapeType="1"/>
              <a:stCxn id="31" idx="4"/>
              <a:endCxn id="32"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Line 17">
              <a:extLst>
                <a:ext uri="{FF2B5EF4-FFF2-40B4-BE49-F238E27FC236}">
                  <a16:creationId xmlns:a16="http://schemas.microsoft.com/office/drawing/2014/main" id="{94F6D772-016F-D54A-8728-C8B689FEA620}"/>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6" name="AutoShape 18">
              <a:extLst>
                <a:ext uri="{FF2B5EF4-FFF2-40B4-BE49-F238E27FC236}">
                  <a16:creationId xmlns:a16="http://schemas.microsoft.com/office/drawing/2014/main" id="{AA1F2143-3765-704B-882B-CEF434DCC2A1}"/>
                </a:ext>
              </a:extLst>
            </p:cNvPr>
            <p:cNvCxnSpPr>
              <a:cxnSpLocks noChangeShapeType="1"/>
              <a:stCxn id="28" idx="2"/>
              <a:endCxn id="27"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19">
              <a:extLst>
                <a:ext uri="{FF2B5EF4-FFF2-40B4-BE49-F238E27FC236}">
                  <a16:creationId xmlns:a16="http://schemas.microsoft.com/office/drawing/2014/main" id="{3A852725-1645-F440-8F27-18C3FE9B1958}"/>
                </a:ext>
              </a:extLst>
            </p:cNvPr>
            <p:cNvCxnSpPr>
              <a:cxnSpLocks noChangeShapeType="1"/>
              <a:stCxn id="28" idx="6"/>
              <a:endCxn id="30"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20">
              <a:extLst>
                <a:ext uri="{FF2B5EF4-FFF2-40B4-BE49-F238E27FC236}">
                  <a16:creationId xmlns:a16="http://schemas.microsoft.com/office/drawing/2014/main" id="{FFCB2F3C-56AF-7948-ADA5-E5B1921BB28E}"/>
                </a:ext>
              </a:extLst>
            </p:cNvPr>
            <p:cNvCxnSpPr>
              <a:cxnSpLocks noChangeShapeType="1"/>
              <a:stCxn id="30" idx="6"/>
              <a:endCxn id="31"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21">
              <a:extLst>
                <a:ext uri="{FF2B5EF4-FFF2-40B4-BE49-F238E27FC236}">
                  <a16:creationId xmlns:a16="http://schemas.microsoft.com/office/drawing/2014/main" id="{FD123532-033B-6347-94C9-0472C82794F9}"/>
                </a:ext>
              </a:extLst>
            </p:cNvPr>
            <p:cNvCxnSpPr>
              <a:cxnSpLocks noChangeShapeType="1"/>
              <a:stCxn id="30" idx="6"/>
              <a:endCxn id="32"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Rectangle 27">
            <a:extLst>
              <a:ext uri="{FF2B5EF4-FFF2-40B4-BE49-F238E27FC236}">
                <a16:creationId xmlns:a16="http://schemas.microsoft.com/office/drawing/2014/main" id="{C5974055-F2E1-9E43-9917-2D84FCCEBA36}"/>
              </a:ext>
            </a:extLst>
          </p:cNvPr>
          <p:cNvSpPr txBox="1">
            <a:spLocks noChangeArrowheads="1"/>
          </p:cNvSpPr>
          <p:nvPr/>
        </p:nvSpPr>
        <p:spPr>
          <a:xfrm>
            <a:off x="5736770" y="1643748"/>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a:ea typeface="新細明體" panose="02020500000000000000" pitchFamily="18" charset="-120"/>
              </a:rPr>
              <a:t>D</a:t>
            </a:r>
            <a:r>
              <a:rPr lang="en-US" altLang="zh-TW" sz="2000" baseline="-25000" dirty="0">
                <a:ea typeface="新細明體" panose="02020500000000000000" pitchFamily="18" charset="-120"/>
              </a:rPr>
              <a:t>2</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3</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5</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6</a:t>
            </a:r>
            <a:r>
              <a:rPr lang="en-US" altLang="zh-TW" sz="2000" dirty="0">
                <a:ea typeface="新細明體" panose="02020500000000000000" pitchFamily="18" charset="-120"/>
              </a:rPr>
              <a:t> =</a:t>
            </a:r>
          </a:p>
          <a:p>
            <a:r>
              <a:rPr lang="en-US" altLang="zh-TW" sz="2000" dirty="0">
                <a:ea typeface="新細明體" panose="02020500000000000000" pitchFamily="18" charset="-120"/>
              </a:rPr>
              <a:t>gain(2, 5) =</a:t>
            </a:r>
          </a:p>
          <a:p>
            <a:r>
              <a:rPr lang="en-US" altLang="zh-TW" sz="2000" dirty="0">
                <a:ea typeface="新細明體" panose="02020500000000000000" pitchFamily="18" charset="-120"/>
              </a:rPr>
              <a:t>gain(2, 6) =</a:t>
            </a:r>
          </a:p>
          <a:p>
            <a:r>
              <a:rPr lang="en-US" altLang="zh-TW" sz="2000" dirty="0">
                <a:ea typeface="新細明體" panose="02020500000000000000" pitchFamily="18" charset="-120"/>
              </a:rPr>
              <a:t>gain(3, 5) =</a:t>
            </a:r>
          </a:p>
          <a:p>
            <a:r>
              <a:rPr lang="en-US" altLang="zh-TW" sz="2000" dirty="0">
                <a:ea typeface="新細明體" panose="02020500000000000000" pitchFamily="18" charset="-120"/>
              </a:rPr>
              <a:t>gain(3, 6) =</a:t>
            </a:r>
          </a:p>
        </p:txBody>
      </p:sp>
      <p:sp>
        <p:nvSpPr>
          <p:cNvPr id="41" name="Rectangle 29">
            <a:extLst>
              <a:ext uri="{FF2B5EF4-FFF2-40B4-BE49-F238E27FC236}">
                <a16:creationId xmlns:a16="http://schemas.microsoft.com/office/drawing/2014/main" id="{6F7BAE2C-523D-0549-BFBB-9695AC19F497}"/>
              </a:ext>
            </a:extLst>
          </p:cNvPr>
          <p:cNvSpPr>
            <a:spLocks noChangeArrowheads="1"/>
          </p:cNvSpPr>
          <p:nvPr/>
        </p:nvSpPr>
        <p:spPr bwMode="auto">
          <a:xfrm>
            <a:off x="5580853" y="1643748"/>
            <a:ext cx="4113213" cy="357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100" dirty="0">
                <a:ea typeface="新細明體" panose="02020500000000000000" pitchFamily="18" charset="-120"/>
              </a:rPr>
              <a:t>               1 – 2 = -1</a:t>
            </a:r>
          </a:p>
          <a:p>
            <a:pPr eaLnBrk="1" hangingPunct="1">
              <a:buFont typeface="Wingdings" pitchFamily="2" charset="2"/>
              <a:buNone/>
            </a:pPr>
            <a:r>
              <a:rPr lang="en-US" altLang="zh-TW" sz="2100" dirty="0">
                <a:ea typeface="新細明體" panose="02020500000000000000" pitchFamily="18" charset="-120"/>
              </a:rPr>
              <a:t>               0 – 1 = -1</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p:txBody>
      </p:sp>
      <p:sp>
        <p:nvSpPr>
          <p:cNvPr id="42" name="AutoShape 39">
            <a:extLst>
              <a:ext uri="{FF2B5EF4-FFF2-40B4-BE49-F238E27FC236}">
                <a16:creationId xmlns:a16="http://schemas.microsoft.com/office/drawing/2014/main" id="{4F792A51-338C-EE45-80BB-2552371E99E5}"/>
              </a:ext>
            </a:extLst>
          </p:cNvPr>
          <p:cNvSpPr>
            <a:spLocks noChangeArrowheads="1"/>
          </p:cNvSpPr>
          <p:nvPr/>
        </p:nvSpPr>
        <p:spPr bwMode="auto">
          <a:xfrm>
            <a:off x="3450770" y="3853548"/>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3" name="AutoShape 40">
            <a:extLst>
              <a:ext uri="{FF2B5EF4-FFF2-40B4-BE49-F238E27FC236}">
                <a16:creationId xmlns:a16="http://schemas.microsoft.com/office/drawing/2014/main" id="{AB475B88-D75C-0648-B530-F3B5666DDED4}"/>
              </a:ext>
            </a:extLst>
          </p:cNvPr>
          <p:cNvSpPr>
            <a:spLocks noChangeArrowheads="1"/>
          </p:cNvSpPr>
          <p:nvPr/>
        </p:nvSpPr>
        <p:spPr bwMode="auto">
          <a:xfrm>
            <a:off x="3450770" y="3015348"/>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44" name="Group 43">
            <a:extLst>
              <a:ext uri="{FF2B5EF4-FFF2-40B4-BE49-F238E27FC236}">
                <a16:creationId xmlns:a16="http://schemas.microsoft.com/office/drawing/2014/main" id="{994A6A12-A69E-1448-B76C-4C77C86499ED}"/>
              </a:ext>
            </a:extLst>
          </p:cNvPr>
          <p:cNvGrpSpPr>
            <a:grpSpLocks/>
          </p:cNvGrpSpPr>
          <p:nvPr/>
        </p:nvGrpSpPr>
        <p:grpSpPr bwMode="auto">
          <a:xfrm>
            <a:off x="2917370" y="2639453"/>
            <a:ext cx="6970713" cy="1295400"/>
            <a:chOff x="864" y="1535"/>
            <a:chExt cx="4391" cy="816"/>
          </a:xfrm>
        </p:grpSpPr>
        <p:sp>
          <p:nvSpPr>
            <p:cNvPr id="45" name="Rectangle 31">
              <a:extLst>
                <a:ext uri="{FF2B5EF4-FFF2-40B4-BE49-F238E27FC236}">
                  <a16:creationId xmlns:a16="http://schemas.microsoft.com/office/drawing/2014/main" id="{2FD9D59E-00B5-894F-920E-1162DC64E795}"/>
                </a:ext>
              </a:extLst>
            </p:cNvPr>
            <p:cNvSpPr>
              <a:spLocks noChangeArrowheads="1"/>
            </p:cNvSpPr>
            <p:nvPr/>
          </p:nvSpPr>
          <p:spPr bwMode="auto">
            <a:xfrm>
              <a:off x="2640" y="1920"/>
              <a:ext cx="2352"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36">
              <a:extLst>
                <a:ext uri="{FF2B5EF4-FFF2-40B4-BE49-F238E27FC236}">
                  <a16:creationId xmlns:a16="http://schemas.microsoft.com/office/drawing/2014/main" id="{96BDF189-3DE8-EF44-8DEB-B701410A8F12}"/>
                </a:ext>
              </a:extLst>
            </p:cNvPr>
            <p:cNvSpPr>
              <a:spLocks noChangeArrowheads="1"/>
            </p:cNvSpPr>
            <p:nvPr/>
          </p:nvSpPr>
          <p:spPr bwMode="auto">
            <a:xfrm>
              <a:off x="864" y="1535"/>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2</a:t>
              </a:r>
            </a:p>
          </p:txBody>
        </p:sp>
        <p:sp>
          <p:nvSpPr>
            <p:cNvPr id="47" name="Oval 37">
              <a:extLst>
                <a:ext uri="{FF2B5EF4-FFF2-40B4-BE49-F238E27FC236}">
                  <a16:creationId xmlns:a16="http://schemas.microsoft.com/office/drawing/2014/main" id="{7E84540B-2B1C-1C4B-B70E-2D8EC816B528}"/>
                </a:ext>
              </a:extLst>
            </p:cNvPr>
            <p:cNvSpPr>
              <a:spLocks noChangeArrowheads="1"/>
            </p:cNvSpPr>
            <p:nvPr/>
          </p:nvSpPr>
          <p:spPr bwMode="auto">
            <a:xfrm>
              <a:off x="1632" y="2063"/>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5</a:t>
              </a:r>
            </a:p>
          </p:txBody>
        </p:sp>
        <p:sp>
          <p:nvSpPr>
            <p:cNvPr id="48" name="Text Box 42">
              <a:extLst>
                <a:ext uri="{FF2B5EF4-FFF2-40B4-BE49-F238E27FC236}">
                  <a16:creationId xmlns:a16="http://schemas.microsoft.com/office/drawing/2014/main" id="{D77FAD2E-9BA4-6140-8C01-68CD38C289B3}"/>
                </a:ext>
              </a:extLst>
            </p:cNvPr>
            <p:cNvSpPr txBox="1">
              <a:spLocks noChangeArrowheads="1"/>
            </p:cNvSpPr>
            <p:nvPr/>
          </p:nvSpPr>
          <p:spPr bwMode="auto">
            <a:xfrm>
              <a:off x="4992" y="186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2</a:t>
              </a:r>
            </a:p>
          </p:txBody>
        </p:sp>
      </p:grpSp>
    </p:spTree>
    <p:extLst>
      <p:ext uri="{BB962C8B-B14F-4D97-AF65-F5344CB8AC3E}">
        <p14:creationId xmlns:p14="http://schemas.microsoft.com/office/powerpoint/2010/main" val="224338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dissolve">
                                      <p:cBhvr>
                                        <p:cTn id="7" dur="500"/>
                                        <p:tgtEl>
                                          <p:spTgt spid="4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dissolve">
                                      <p:cBhvr>
                                        <p:cTn id="10" dur="500"/>
                                        <p:tgtEl>
                                          <p:spTgt spid="4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dissolve">
                                      <p:cBhvr>
                                        <p:cTn id="13" dur="500"/>
                                        <p:tgtEl>
                                          <p:spTgt spid="40">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0">
                                            <p:txEl>
                                              <p:pRg st="3" end="3"/>
                                            </p:txEl>
                                          </p:spTgt>
                                        </p:tgtEl>
                                        <p:attrNameLst>
                                          <p:attrName>style.visibility</p:attrName>
                                        </p:attrNameLst>
                                      </p:cBhvr>
                                      <p:to>
                                        <p:strVal val="visible"/>
                                      </p:to>
                                    </p:set>
                                    <p:animEffect transition="in" filter="dissolve">
                                      <p:cBhvr>
                                        <p:cTn id="16" dur="500"/>
                                        <p:tgtEl>
                                          <p:spTgt spid="4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Effect transition="in" filter="wipe(left)">
                                      <p:cBhvr>
                                        <p:cTn id="21" dur="500"/>
                                        <p:tgtEl>
                                          <p:spTgt spid="4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1">
                                            <p:txEl>
                                              <p:pRg st="1" end="1"/>
                                            </p:txEl>
                                          </p:spTgt>
                                        </p:tgtEl>
                                        <p:attrNameLst>
                                          <p:attrName>style.visibility</p:attrName>
                                        </p:attrNameLst>
                                      </p:cBhvr>
                                      <p:to>
                                        <p:strVal val="visible"/>
                                      </p:to>
                                    </p:set>
                                    <p:animEffect transition="in" filter="wipe(left)">
                                      <p:cBhvr>
                                        <p:cTn id="26" dur="500"/>
                                        <p:tgtEl>
                                          <p:spTgt spid="41">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1">
                                            <p:txEl>
                                              <p:pRg st="2" end="2"/>
                                            </p:txEl>
                                          </p:spTgt>
                                        </p:tgtEl>
                                        <p:attrNameLst>
                                          <p:attrName>style.visibility</p:attrName>
                                        </p:attrNameLst>
                                      </p:cBhvr>
                                      <p:to>
                                        <p:strVal val="visible"/>
                                      </p:to>
                                    </p:set>
                                    <p:animEffect transition="in" filter="wipe(left)">
                                      <p:cBhvr>
                                        <p:cTn id="31" dur="500"/>
                                        <p:tgtEl>
                                          <p:spTgt spid="4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wipe(left)">
                                      <p:cBhvr>
                                        <p:cTn id="36" dur="500"/>
                                        <p:tgtEl>
                                          <p:spTgt spid="41">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0">
                                            <p:txEl>
                                              <p:pRg st="4" end="4"/>
                                            </p:txEl>
                                          </p:spTgt>
                                        </p:tgtEl>
                                        <p:attrNameLst>
                                          <p:attrName>style.visibility</p:attrName>
                                        </p:attrNameLst>
                                      </p:cBhvr>
                                      <p:to>
                                        <p:strVal val="visible"/>
                                      </p:to>
                                    </p:set>
                                    <p:animEffect transition="in" filter="dissolve">
                                      <p:cBhvr>
                                        <p:cTn id="41" dur="500"/>
                                        <p:tgtEl>
                                          <p:spTgt spid="40">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40">
                                            <p:txEl>
                                              <p:pRg st="5" end="5"/>
                                            </p:txEl>
                                          </p:spTgt>
                                        </p:tgtEl>
                                        <p:attrNameLst>
                                          <p:attrName>style.visibility</p:attrName>
                                        </p:attrNameLst>
                                      </p:cBhvr>
                                      <p:to>
                                        <p:strVal val="visible"/>
                                      </p:to>
                                    </p:set>
                                    <p:animEffect transition="in" filter="dissolve">
                                      <p:cBhvr>
                                        <p:cTn id="44" dur="500"/>
                                        <p:tgtEl>
                                          <p:spTgt spid="40">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40">
                                            <p:txEl>
                                              <p:pRg st="6" end="6"/>
                                            </p:txEl>
                                          </p:spTgt>
                                        </p:tgtEl>
                                        <p:attrNameLst>
                                          <p:attrName>style.visibility</p:attrName>
                                        </p:attrNameLst>
                                      </p:cBhvr>
                                      <p:to>
                                        <p:strVal val="visible"/>
                                      </p:to>
                                    </p:set>
                                    <p:animEffect transition="in" filter="dissolve">
                                      <p:cBhvr>
                                        <p:cTn id="47" dur="500"/>
                                        <p:tgtEl>
                                          <p:spTgt spid="40">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dissolve">
                                      <p:cBhvr>
                                        <p:cTn id="50" dur="500"/>
                                        <p:tgtEl>
                                          <p:spTgt spid="40">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1">
                                            <p:txEl>
                                              <p:pRg st="4" end="4"/>
                                            </p:txEl>
                                          </p:spTgt>
                                        </p:tgtEl>
                                        <p:attrNameLst>
                                          <p:attrName>style.visibility</p:attrName>
                                        </p:attrNameLst>
                                      </p:cBhvr>
                                      <p:to>
                                        <p:strVal val="visible"/>
                                      </p:to>
                                    </p:set>
                                    <p:animEffect transition="in" filter="wipe(left)">
                                      <p:cBhvr>
                                        <p:cTn id="55" dur="500"/>
                                        <p:tgtEl>
                                          <p:spTgt spid="41">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xEl>
                                              <p:pRg st="5" end="5"/>
                                            </p:txEl>
                                          </p:spTgt>
                                        </p:tgtEl>
                                        <p:attrNameLst>
                                          <p:attrName>style.visibility</p:attrName>
                                        </p:attrNameLst>
                                      </p:cBhvr>
                                      <p:to>
                                        <p:strVal val="visible"/>
                                      </p:to>
                                    </p:set>
                                    <p:animEffect transition="in" filter="wipe(left)">
                                      <p:cBhvr>
                                        <p:cTn id="60" dur="500"/>
                                        <p:tgtEl>
                                          <p:spTgt spid="41">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xEl>
                                              <p:pRg st="6" end="6"/>
                                            </p:txEl>
                                          </p:spTgt>
                                        </p:tgtEl>
                                        <p:attrNameLst>
                                          <p:attrName>style.visibility</p:attrName>
                                        </p:attrNameLst>
                                      </p:cBhvr>
                                      <p:to>
                                        <p:strVal val="visible"/>
                                      </p:to>
                                    </p:set>
                                    <p:animEffect transition="in" filter="wipe(left)">
                                      <p:cBhvr>
                                        <p:cTn id="65" dur="500"/>
                                        <p:tgtEl>
                                          <p:spTgt spid="41">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1">
                                            <p:txEl>
                                              <p:pRg st="7" end="7"/>
                                            </p:txEl>
                                          </p:spTgt>
                                        </p:tgtEl>
                                        <p:attrNameLst>
                                          <p:attrName>style.visibility</p:attrName>
                                        </p:attrNameLst>
                                      </p:cBhvr>
                                      <p:to>
                                        <p:strVal val="visible"/>
                                      </p:to>
                                    </p:set>
                                    <p:animEffect transition="in" filter="wipe(left)">
                                      <p:cBhvr>
                                        <p:cTn id="70" dur="500"/>
                                        <p:tgtEl>
                                          <p:spTgt spid="41">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dissolve">
                                      <p:cBhvr>
                                        <p:cTn id="75" dur="500"/>
                                        <p:tgtEl>
                                          <p:spTgt spid="44"/>
                                        </p:tgtEl>
                                      </p:cBhvr>
                                    </p:animEffect>
                                  </p:childTnLst>
                                </p:cTn>
                              </p:par>
                            </p:childTnLst>
                          </p:cTn>
                        </p:par>
                        <p:par>
                          <p:cTn id="76" fill="hold">
                            <p:stCondLst>
                              <p:cond delay="500"/>
                            </p:stCondLst>
                            <p:childTnLst>
                              <p:par>
                                <p:cTn id="77" presetID="22" presetClass="entr" presetSubtype="2"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right)">
                                      <p:cBhvr>
                                        <p:cTn id="79" dur="500"/>
                                        <p:tgtEl>
                                          <p:spTgt spid="4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1D9C-B933-154A-903D-5010D3CDE83D}"/>
              </a:ext>
            </a:extLst>
          </p:cNvPr>
          <p:cNvSpPr>
            <a:spLocks noGrp="1"/>
          </p:cNvSpPr>
          <p:nvPr>
            <p:ph type="title"/>
          </p:nvPr>
        </p:nvSpPr>
        <p:spPr/>
        <p:txBody>
          <a:bodyPr/>
          <a:lstStyle/>
          <a:p>
            <a:r>
              <a:rPr lang="en-US" dirty="0"/>
              <a:t>KL Algorithm Walkthrough – 4</a:t>
            </a:r>
          </a:p>
        </p:txBody>
      </p:sp>
      <p:grpSp>
        <p:nvGrpSpPr>
          <p:cNvPr id="4" name="Group 39">
            <a:extLst>
              <a:ext uri="{FF2B5EF4-FFF2-40B4-BE49-F238E27FC236}">
                <a16:creationId xmlns:a16="http://schemas.microsoft.com/office/drawing/2014/main" id="{9B2B0645-22D6-7E4C-A008-BF8A01E275A2}"/>
              </a:ext>
            </a:extLst>
          </p:cNvPr>
          <p:cNvGrpSpPr>
            <a:grpSpLocks/>
          </p:cNvGrpSpPr>
          <p:nvPr/>
        </p:nvGrpSpPr>
        <p:grpSpPr bwMode="auto">
          <a:xfrm>
            <a:off x="2569029" y="2340430"/>
            <a:ext cx="1676400" cy="2438400"/>
            <a:chOff x="864" y="1488"/>
            <a:chExt cx="1056" cy="1536"/>
          </a:xfrm>
        </p:grpSpPr>
        <p:sp>
          <p:nvSpPr>
            <p:cNvPr id="5" name="Oval 5">
              <a:extLst>
                <a:ext uri="{FF2B5EF4-FFF2-40B4-BE49-F238E27FC236}">
                  <a16:creationId xmlns:a16="http://schemas.microsoft.com/office/drawing/2014/main" id="{689CAE3F-B763-904B-A2AC-BD7B8E171582}"/>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6" name="Oval 6">
              <a:extLst>
                <a:ext uri="{FF2B5EF4-FFF2-40B4-BE49-F238E27FC236}">
                  <a16:creationId xmlns:a16="http://schemas.microsoft.com/office/drawing/2014/main" id="{0BC1ACDF-2B47-4145-966C-641D4102063D}"/>
                </a:ext>
              </a:extLst>
            </p:cNvPr>
            <p:cNvSpPr>
              <a:spLocks noChangeArrowheads="1"/>
            </p:cNvSpPr>
            <p:nvPr/>
          </p:nvSpPr>
          <p:spPr bwMode="auto">
            <a:xfrm>
              <a:off x="1632" y="211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7" name="Oval 7">
              <a:extLst>
                <a:ext uri="{FF2B5EF4-FFF2-40B4-BE49-F238E27FC236}">
                  <a16:creationId xmlns:a16="http://schemas.microsoft.com/office/drawing/2014/main" id="{0184D783-5498-1C45-AA28-6D36AE406623}"/>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22F4A0FD-0AEC-6D41-B03C-6A06349DD364}"/>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9" name="Oval 9">
              <a:extLst>
                <a:ext uri="{FF2B5EF4-FFF2-40B4-BE49-F238E27FC236}">
                  <a16:creationId xmlns:a16="http://schemas.microsoft.com/office/drawing/2014/main" id="{78CE075F-E9E8-7C41-B889-C376163A86A6}"/>
                </a:ext>
              </a:extLst>
            </p:cNvPr>
            <p:cNvSpPr>
              <a:spLocks noChangeArrowheads="1"/>
            </p:cNvSpPr>
            <p:nvPr/>
          </p:nvSpPr>
          <p:spPr bwMode="auto">
            <a:xfrm>
              <a:off x="864"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10" name="Oval 10">
              <a:extLst>
                <a:ext uri="{FF2B5EF4-FFF2-40B4-BE49-F238E27FC236}">
                  <a16:creationId xmlns:a16="http://schemas.microsoft.com/office/drawing/2014/main" id="{D36262C5-14A1-0945-A7D2-81C5599E06CF}"/>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sp>
          <p:nvSpPr>
            <p:cNvPr id="11" name="Line 13">
              <a:extLst>
                <a:ext uri="{FF2B5EF4-FFF2-40B4-BE49-F238E27FC236}">
                  <a16:creationId xmlns:a16="http://schemas.microsoft.com/office/drawing/2014/main" id="{C5038967-1743-A448-8BA7-28C3E80E66B8}"/>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2" name="AutoShape 18">
            <a:extLst>
              <a:ext uri="{FF2B5EF4-FFF2-40B4-BE49-F238E27FC236}">
                <a16:creationId xmlns:a16="http://schemas.microsoft.com/office/drawing/2014/main" id="{F2653D0E-30CB-3443-BB4A-BA63CFDAB262}"/>
              </a:ext>
            </a:extLst>
          </p:cNvPr>
          <p:cNvCxnSpPr>
            <a:cxnSpLocks noChangeShapeType="1"/>
            <a:stCxn id="8" idx="4"/>
            <a:endCxn id="6" idx="0"/>
          </p:cNvCxnSpPr>
          <p:nvPr/>
        </p:nvCxnSpPr>
        <p:spPr bwMode="auto">
          <a:xfrm>
            <a:off x="4016829" y="2969080"/>
            <a:ext cx="0" cy="3429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9">
            <a:extLst>
              <a:ext uri="{FF2B5EF4-FFF2-40B4-BE49-F238E27FC236}">
                <a16:creationId xmlns:a16="http://schemas.microsoft.com/office/drawing/2014/main" id="{B46EB312-80EB-7B42-8A3A-78505E40014C}"/>
              </a:ext>
            </a:extLst>
          </p:cNvPr>
          <p:cNvCxnSpPr>
            <a:cxnSpLocks noChangeShapeType="1"/>
            <a:stCxn id="9" idx="6"/>
            <a:endCxn id="8" idx="2"/>
          </p:cNvCxnSpPr>
          <p:nvPr/>
        </p:nvCxnSpPr>
        <p:spPr bwMode="auto">
          <a:xfrm>
            <a:off x="3045279" y="2721430"/>
            <a:ext cx="723900"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0">
            <a:extLst>
              <a:ext uri="{FF2B5EF4-FFF2-40B4-BE49-F238E27FC236}">
                <a16:creationId xmlns:a16="http://schemas.microsoft.com/office/drawing/2014/main" id="{9A849A96-0C11-074E-BD3F-A155F3930021}"/>
              </a:ext>
            </a:extLst>
          </p:cNvPr>
          <p:cNvCxnSpPr>
            <a:cxnSpLocks noChangeShapeType="1"/>
            <a:stCxn id="7" idx="6"/>
            <a:endCxn id="6" idx="2"/>
          </p:cNvCxnSpPr>
          <p:nvPr/>
        </p:nvCxnSpPr>
        <p:spPr bwMode="auto">
          <a:xfrm>
            <a:off x="3035754" y="3559630"/>
            <a:ext cx="7334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a:extLst>
              <a:ext uri="{FF2B5EF4-FFF2-40B4-BE49-F238E27FC236}">
                <a16:creationId xmlns:a16="http://schemas.microsoft.com/office/drawing/2014/main" id="{0ED047C2-B478-EA4D-82E8-1BD77FE77C09}"/>
              </a:ext>
            </a:extLst>
          </p:cNvPr>
          <p:cNvCxnSpPr>
            <a:cxnSpLocks noChangeShapeType="1"/>
            <a:stCxn id="6" idx="3"/>
            <a:endCxn id="5" idx="6"/>
          </p:cNvCxnSpPr>
          <p:nvPr/>
        </p:nvCxnSpPr>
        <p:spPr bwMode="auto">
          <a:xfrm flipH="1">
            <a:off x="3045279" y="3740605"/>
            <a:ext cx="809625" cy="65722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23">
            <a:extLst>
              <a:ext uri="{FF2B5EF4-FFF2-40B4-BE49-F238E27FC236}">
                <a16:creationId xmlns:a16="http://schemas.microsoft.com/office/drawing/2014/main" id="{B22AF304-E612-E24A-9D9F-88F0AD598E80}"/>
              </a:ext>
            </a:extLst>
          </p:cNvPr>
          <p:cNvCxnSpPr>
            <a:cxnSpLocks noChangeShapeType="1"/>
            <a:stCxn id="8" idx="6"/>
            <a:endCxn id="10" idx="6"/>
          </p:cNvCxnSpPr>
          <p:nvPr/>
        </p:nvCxnSpPr>
        <p:spPr bwMode="auto">
          <a:xfrm flipH="1">
            <a:off x="4254954" y="2721430"/>
            <a:ext cx="9525" cy="1676400"/>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4">
            <a:extLst>
              <a:ext uri="{FF2B5EF4-FFF2-40B4-BE49-F238E27FC236}">
                <a16:creationId xmlns:a16="http://schemas.microsoft.com/office/drawing/2014/main" id="{6A1F3F9A-20F7-8B49-BB3C-AD8E7DA77B54}"/>
              </a:ext>
            </a:extLst>
          </p:cNvPr>
          <p:cNvCxnSpPr>
            <a:cxnSpLocks noChangeShapeType="1"/>
            <a:stCxn id="9" idx="6"/>
            <a:endCxn id="10" idx="2"/>
          </p:cNvCxnSpPr>
          <p:nvPr/>
        </p:nvCxnSpPr>
        <p:spPr bwMode="auto">
          <a:xfrm>
            <a:off x="3045279" y="2721430"/>
            <a:ext cx="733425" cy="16764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26">
            <a:extLst>
              <a:ext uri="{FF2B5EF4-FFF2-40B4-BE49-F238E27FC236}">
                <a16:creationId xmlns:a16="http://schemas.microsoft.com/office/drawing/2014/main" id="{0A0BA94B-D5FE-734B-8DDC-930018518E2E}"/>
              </a:ext>
            </a:extLst>
          </p:cNvPr>
          <p:cNvSpPr txBox="1">
            <a:spLocks noChangeArrowheads="1"/>
          </p:cNvSpPr>
          <p:nvPr/>
        </p:nvSpPr>
        <p:spPr>
          <a:xfrm>
            <a:off x="5388429" y="1502230"/>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r>
              <a:rPr lang="en-US" altLang="zh-TW" sz="2000">
                <a:ea typeface="新細明體" panose="02020500000000000000" pitchFamily="18" charset="-120"/>
              </a:rPr>
              <a:t>gain(3, 6) =</a:t>
            </a:r>
          </a:p>
        </p:txBody>
      </p:sp>
      <p:sp>
        <p:nvSpPr>
          <p:cNvPr id="19" name="Rectangle 28">
            <a:extLst>
              <a:ext uri="{FF2B5EF4-FFF2-40B4-BE49-F238E27FC236}">
                <a16:creationId xmlns:a16="http://schemas.microsoft.com/office/drawing/2014/main" id="{09A6C23C-BC55-9049-8320-B409D6446AD9}"/>
              </a:ext>
            </a:extLst>
          </p:cNvPr>
          <p:cNvSpPr>
            <a:spLocks noChangeArrowheads="1"/>
          </p:cNvSpPr>
          <p:nvPr/>
        </p:nvSpPr>
        <p:spPr bwMode="auto">
          <a:xfrm>
            <a:off x="5388429" y="1502230"/>
            <a:ext cx="4113213" cy="471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dirty="0">
                <a:ea typeface="新細明體" panose="02020500000000000000" pitchFamily="18" charset="-120"/>
              </a:rPr>
              <a:t>               1 – 0 = 1</a:t>
            </a:r>
          </a:p>
          <a:p>
            <a:pPr eaLnBrk="1" hangingPunct="1">
              <a:buFont typeface="Wingdings" pitchFamily="2" charset="2"/>
              <a:buNone/>
            </a:pPr>
            <a:r>
              <a:rPr lang="en-US" altLang="zh-TW" sz="2000" dirty="0">
                <a:ea typeface="新細明體" panose="02020500000000000000" pitchFamily="18" charset="-120"/>
              </a:rPr>
              <a:t>               1 – 1 = 0</a:t>
            </a:r>
          </a:p>
          <a:p>
            <a:pPr eaLnBrk="1" hangingPunct="1">
              <a:buFont typeface="Wingdings" pitchFamily="2" charset="2"/>
              <a:buNone/>
            </a:pPr>
            <a:r>
              <a:rPr lang="en-US" altLang="zh-TW" sz="2000" dirty="0">
                <a:ea typeface="新細明體" panose="02020500000000000000" pitchFamily="18" charset="-120"/>
              </a:rPr>
              <a:t>                          1 – 0 – 0 = 1</a:t>
            </a:r>
          </a:p>
        </p:txBody>
      </p:sp>
      <p:sp>
        <p:nvSpPr>
          <p:cNvPr id="20" name="AutoShape 37">
            <a:extLst>
              <a:ext uri="{FF2B5EF4-FFF2-40B4-BE49-F238E27FC236}">
                <a16:creationId xmlns:a16="http://schemas.microsoft.com/office/drawing/2014/main" id="{461A66CA-55D6-4E46-B7C7-BF22A6E134B8}"/>
              </a:ext>
            </a:extLst>
          </p:cNvPr>
          <p:cNvSpPr>
            <a:spLocks noChangeArrowheads="1"/>
          </p:cNvSpPr>
          <p:nvPr/>
        </p:nvSpPr>
        <p:spPr bwMode="auto">
          <a:xfrm>
            <a:off x="3102429" y="4626430"/>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AutoShape 38">
            <a:extLst>
              <a:ext uri="{FF2B5EF4-FFF2-40B4-BE49-F238E27FC236}">
                <a16:creationId xmlns:a16="http://schemas.microsoft.com/office/drawing/2014/main" id="{E6FD8833-901F-D544-9A5F-3774AB58440B}"/>
              </a:ext>
            </a:extLst>
          </p:cNvPr>
          <p:cNvSpPr>
            <a:spLocks noChangeArrowheads="1"/>
          </p:cNvSpPr>
          <p:nvPr/>
        </p:nvSpPr>
        <p:spPr bwMode="auto">
          <a:xfrm>
            <a:off x="3102429" y="3788230"/>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22" name="Group 79">
            <a:extLst>
              <a:ext uri="{FF2B5EF4-FFF2-40B4-BE49-F238E27FC236}">
                <a16:creationId xmlns:a16="http://schemas.microsoft.com/office/drawing/2014/main" id="{6D94FB79-26E6-044B-815A-A4888FA8C230}"/>
              </a:ext>
            </a:extLst>
          </p:cNvPr>
          <p:cNvGrpSpPr>
            <a:grpSpLocks/>
          </p:cNvGrpSpPr>
          <p:nvPr/>
        </p:nvGrpSpPr>
        <p:grpSpPr bwMode="auto">
          <a:xfrm>
            <a:off x="4855029" y="3331030"/>
            <a:ext cx="1676400" cy="2438400"/>
            <a:chOff x="2448" y="2208"/>
            <a:chExt cx="1056" cy="1536"/>
          </a:xfrm>
        </p:grpSpPr>
        <p:sp>
          <p:nvSpPr>
            <p:cNvPr id="23" name="Oval 57">
              <a:extLst>
                <a:ext uri="{FF2B5EF4-FFF2-40B4-BE49-F238E27FC236}">
                  <a16:creationId xmlns:a16="http://schemas.microsoft.com/office/drawing/2014/main" id="{FDB7FEC0-C014-2145-902C-53411F89E85B}"/>
                </a:ext>
              </a:extLst>
            </p:cNvPr>
            <p:cNvSpPr>
              <a:spLocks noChangeArrowheads="1"/>
            </p:cNvSpPr>
            <p:nvPr/>
          </p:nvSpPr>
          <p:spPr bwMode="auto">
            <a:xfrm>
              <a:off x="2448"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4" name="Oval 58">
              <a:extLst>
                <a:ext uri="{FF2B5EF4-FFF2-40B4-BE49-F238E27FC236}">
                  <a16:creationId xmlns:a16="http://schemas.microsoft.com/office/drawing/2014/main" id="{6D6B644F-02AF-5B48-BA5E-2EC0D7C8ABAC}"/>
                </a:ext>
              </a:extLst>
            </p:cNvPr>
            <p:cNvSpPr>
              <a:spLocks noChangeArrowheads="1"/>
            </p:cNvSpPr>
            <p:nvPr/>
          </p:nvSpPr>
          <p:spPr bwMode="auto">
            <a:xfrm>
              <a:off x="3216"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25" name="Oval 59">
              <a:extLst>
                <a:ext uri="{FF2B5EF4-FFF2-40B4-BE49-F238E27FC236}">
                  <a16:creationId xmlns:a16="http://schemas.microsoft.com/office/drawing/2014/main" id="{053E6C89-53B2-F745-8917-FF9BB9D80BA0}"/>
                </a:ext>
              </a:extLst>
            </p:cNvPr>
            <p:cNvSpPr>
              <a:spLocks noChangeArrowheads="1"/>
            </p:cNvSpPr>
            <p:nvPr/>
          </p:nvSpPr>
          <p:spPr bwMode="auto">
            <a:xfrm>
              <a:off x="2448"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6</a:t>
              </a:r>
            </a:p>
          </p:txBody>
        </p:sp>
        <p:sp>
          <p:nvSpPr>
            <p:cNvPr id="26" name="Oval 60">
              <a:extLst>
                <a:ext uri="{FF2B5EF4-FFF2-40B4-BE49-F238E27FC236}">
                  <a16:creationId xmlns:a16="http://schemas.microsoft.com/office/drawing/2014/main" id="{F0080D75-8568-7E46-8313-A773C279D444}"/>
                </a:ext>
              </a:extLst>
            </p:cNvPr>
            <p:cNvSpPr>
              <a:spLocks noChangeArrowheads="1"/>
            </p:cNvSpPr>
            <p:nvPr/>
          </p:nvSpPr>
          <p:spPr bwMode="auto">
            <a:xfrm>
              <a:off x="3216"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27" name="Oval 61">
              <a:extLst>
                <a:ext uri="{FF2B5EF4-FFF2-40B4-BE49-F238E27FC236}">
                  <a16:creationId xmlns:a16="http://schemas.microsoft.com/office/drawing/2014/main" id="{1B331BFE-4A62-4A44-9346-A8EC19A39030}"/>
                </a:ext>
              </a:extLst>
            </p:cNvPr>
            <p:cNvSpPr>
              <a:spLocks noChangeArrowheads="1"/>
            </p:cNvSpPr>
            <p:nvPr/>
          </p:nvSpPr>
          <p:spPr bwMode="auto">
            <a:xfrm>
              <a:off x="2448"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28" name="Oval 62">
              <a:extLst>
                <a:ext uri="{FF2B5EF4-FFF2-40B4-BE49-F238E27FC236}">
                  <a16:creationId xmlns:a16="http://schemas.microsoft.com/office/drawing/2014/main" id="{F705F22B-F7D0-F742-9740-0FFFC3392157}"/>
                </a:ext>
              </a:extLst>
            </p:cNvPr>
            <p:cNvSpPr>
              <a:spLocks noChangeArrowheads="1"/>
            </p:cNvSpPr>
            <p:nvPr/>
          </p:nvSpPr>
          <p:spPr bwMode="auto">
            <a:xfrm>
              <a:off x="3216"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3</a:t>
              </a:r>
            </a:p>
          </p:txBody>
        </p:sp>
        <p:sp>
          <p:nvSpPr>
            <p:cNvPr id="29" name="Line 63">
              <a:extLst>
                <a:ext uri="{FF2B5EF4-FFF2-40B4-BE49-F238E27FC236}">
                  <a16:creationId xmlns:a16="http://schemas.microsoft.com/office/drawing/2014/main" id="{96B4019A-DC67-7440-9665-1B53499CA201}"/>
                </a:ext>
              </a:extLst>
            </p:cNvPr>
            <p:cNvSpPr>
              <a:spLocks noChangeShapeType="1"/>
            </p:cNvSpPr>
            <p:nvPr/>
          </p:nvSpPr>
          <p:spPr bwMode="auto">
            <a:xfrm>
              <a:off x="2976" y="220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0" name="AutoShape 64">
              <a:extLst>
                <a:ext uri="{FF2B5EF4-FFF2-40B4-BE49-F238E27FC236}">
                  <a16:creationId xmlns:a16="http://schemas.microsoft.com/office/drawing/2014/main" id="{CCD849BC-2640-9743-8001-537065167573}"/>
                </a:ext>
              </a:extLst>
            </p:cNvPr>
            <p:cNvCxnSpPr>
              <a:cxnSpLocks noChangeShapeType="1"/>
              <a:stCxn id="27" idx="4"/>
              <a:endCxn id="25" idx="0"/>
            </p:cNvCxnSpPr>
            <p:nvPr/>
          </p:nvCxnSpPr>
          <p:spPr bwMode="auto">
            <a:xfrm>
              <a:off x="2592"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65">
              <a:extLst>
                <a:ext uri="{FF2B5EF4-FFF2-40B4-BE49-F238E27FC236}">
                  <a16:creationId xmlns:a16="http://schemas.microsoft.com/office/drawing/2014/main" id="{F7C9F518-2E0C-6C4D-AB7F-E24A2191DF2E}"/>
                </a:ext>
              </a:extLst>
            </p:cNvPr>
            <p:cNvCxnSpPr>
              <a:cxnSpLocks noChangeShapeType="1"/>
              <a:stCxn id="27" idx="6"/>
              <a:endCxn id="26" idx="2"/>
            </p:cNvCxnSpPr>
            <p:nvPr/>
          </p:nvCxnSpPr>
          <p:spPr bwMode="auto">
            <a:xfrm>
              <a:off x="2748" y="2448"/>
              <a:ext cx="456"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66">
              <a:extLst>
                <a:ext uri="{FF2B5EF4-FFF2-40B4-BE49-F238E27FC236}">
                  <a16:creationId xmlns:a16="http://schemas.microsoft.com/office/drawing/2014/main" id="{6A6919D2-69DB-3B46-8D53-EAAA8615559D}"/>
                </a:ext>
              </a:extLst>
            </p:cNvPr>
            <p:cNvCxnSpPr>
              <a:cxnSpLocks noChangeShapeType="1"/>
              <a:stCxn id="26" idx="4"/>
              <a:endCxn id="24" idx="0"/>
            </p:cNvCxnSpPr>
            <p:nvPr/>
          </p:nvCxnSpPr>
          <p:spPr bwMode="auto">
            <a:xfrm>
              <a:off x="3360"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68">
              <a:extLst>
                <a:ext uri="{FF2B5EF4-FFF2-40B4-BE49-F238E27FC236}">
                  <a16:creationId xmlns:a16="http://schemas.microsoft.com/office/drawing/2014/main" id="{C00D3221-8DF3-5949-B37E-3796397D8CE2}"/>
                </a:ext>
              </a:extLst>
            </p:cNvPr>
            <p:cNvCxnSpPr>
              <a:cxnSpLocks noChangeShapeType="1"/>
              <a:stCxn id="26" idx="2"/>
              <a:endCxn id="25" idx="6"/>
            </p:cNvCxnSpPr>
            <p:nvPr/>
          </p:nvCxnSpPr>
          <p:spPr bwMode="auto">
            <a:xfrm flipH="1">
              <a:off x="2748" y="2448"/>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69">
              <a:extLst>
                <a:ext uri="{FF2B5EF4-FFF2-40B4-BE49-F238E27FC236}">
                  <a16:creationId xmlns:a16="http://schemas.microsoft.com/office/drawing/2014/main" id="{5792FCC0-2952-9D48-8D71-17C726555623}"/>
                </a:ext>
              </a:extLst>
            </p:cNvPr>
            <p:cNvCxnSpPr>
              <a:cxnSpLocks noChangeShapeType="1"/>
              <a:stCxn id="23" idx="6"/>
              <a:endCxn id="24" idx="2"/>
            </p:cNvCxnSpPr>
            <p:nvPr/>
          </p:nvCxnSpPr>
          <p:spPr bwMode="auto">
            <a:xfrm flipV="1">
              <a:off x="2748" y="2976"/>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0">
              <a:extLst>
                <a:ext uri="{FF2B5EF4-FFF2-40B4-BE49-F238E27FC236}">
                  <a16:creationId xmlns:a16="http://schemas.microsoft.com/office/drawing/2014/main" id="{3BDE2483-7142-0C40-B102-6D3D321A82C7}"/>
                </a:ext>
              </a:extLst>
            </p:cNvPr>
            <p:cNvCxnSpPr>
              <a:cxnSpLocks noChangeShapeType="1"/>
              <a:stCxn id="24" idx="4"/>
              <a:endCxn id="28" idx="0"/>
            </p:cNvCxnSpPr>
            <p:nvPr/>
          </p:nvCxnSpPr>
          <p:spPr bwMode="auto">
            <a:xfrm>
              <a:off x="3360" y="3132"/>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 name="Group 77">
            <a:extLst>
              <a:ext uri="{FF2B5EF4-FFF2-40B4-BE49-F238E27FC236}">
                <a16:creationId xmlns:a16="http://schemas.microsoft.com/office/drawing/2014/main" id="{5590E3F4-1B47-274F-9D8E-E93654A95280}"/>
              </a:ext>
            </a:extLst>
          </p:cNvPr>
          <p:cNvGrpSpPr>
            <a:grpSpLocks/>
          </p:cNvGrpSpPr>
          <p:nvPr/>
        </p:nvGrpSpPr>
        <p:grpSpPr bwMode="auto">
          <a:xfrm>
            <a:off x="2569029" y="2188030"/>
            <a:ext cx="6665913" cy="2438400"/>
            <a:chOff x="864" y="1392"/>
            <a:chExt cx="4199" cy="1536"/>
          </a:xfrm>
        </p:grpSpPr>
        <p:sp>
          <p:nvSpPr>
            <p:cNvPr id="37" name="Rectangle 30">
              <a:extLst>
                <a:ext uri="{FF2B5EF4-FFF2-40B4-BE49-F238E27FC236}">
                  <a16:creationId xmlns:a16="http://schemas.microsoft.com/office/drawing/2014/main" id="{C14072F5-ACF3-6D47-9B17-3275C7376D00}"/>
                </a:ext>
              </a:extLst>
            </p:cNvPr>
            <p:cNvSpPr>
              <a:spLocks noChangeArrowheads="1"/>
            </p:cNvSpPr>
            <p:nvPr/>
          </p:nvSpPr>
          <p:spPr bwMode="auto">
            <a:xfrm>
              <a:off x="2640" y="1464"/>
              <a:ext cx="2160"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4">
              <a:extLst>
                <a:ext uri="{FF2B5EF4-FFF2-40B4-BE49-F238E27FC236}">
                  <a16:creationId xmlns:a16="http://schemas.microsoft.com/office/drawing/2014/main" id="{770CC733-9037-B146-9DEB-3AC5606D4B1B}"/>
                </a:ext>
              </a:extLst>
            </p:cNvPr>
            <p:cNvSpPr>
              <a:spLocks noChangeArrowheads="1"/>
            </p:cNvSpPr>
            <p:nvPr/>
          </p:nvSpPr>
          <p:spPr bwMode="auto">
            <a:xfrm>
              <a:off x="864" y="2112"/>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3</a:t>
              </a:r>
            </a:p>
          </p:txBody>
        </p:sp>
        <p:sp>
          <p:nvSpPr>
            <p:cNvPr id="39" name="Oval 35">
              <a:extLst>
                <a:ext uri="{FF2B5EF4-FFF2-40B4-BE49-F238E27FC236}">
                  <a16:creationId xmlns:a16="http://schemas.microsoft.com/office/drawing/2014/main" id="{7F9E78D1-0E31-BC4B-AD90-38D07D203DFD}"/>
                </a:ext>
              </a:extLst>
            </p:cNvPr>
            <p:cNvSpPr>
              <a:spLocks noChangeArrowheads="1"/>
            </p:cNvSpPr>
            <p:nvPr/>
          </p:nvSpPr>
          <p:spPr bwMode="auto">
            <a:xfrm>
              <a:off x="1632"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6</a:t>
              </a:r>
            </a:p>
          </p:txBody>
        </p:sp>
        <p:sp>
          <p:nvSpPr>
            <p:cNvPr id="40" name="Text Box 76">
              <a:extLst>
                <a:ext uri="{FF2B5EF4-FFF2-40B4-BE49-F238E27FC236}">
                  <a16:creationId xmlns:a16="http://schemas.microsoft.com/office/drawing/2014/main" id="{4D1CBBC1-7536-6740-9ACD-015254893094}"/>
                </a:ext>
              </a:extLst>
            </p:cNvPr>
            <p:cNvSpPr txBox="1">
              <a:spLocks noChangeArrowheads="1"/>
            </p:cNvSpPr>
            <p:nvPr/>
          </p:nvSpPr>
          <p:spPr bwMode="auto">
            <a:xfrm>
              <a:off x="4800" y="139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3</a:t>
              </a:r>
            </a:p>
          </p:txBody>
        </p:sp>
      </p:grpSp>
      <p:sp>
        <p:nvSpPr>
          <p:cNvPr id="41" name="Rectangle 80">
            <a:extLst>
              <a:ext uri="{FF2B5EF4-FFF2-40B4-BE49-F238E27FC236}">
                <a16:creationId xmlns:a16="http://schemas.microsoft.com/office/drawing/2014/main" id="{D6F2C817-FE91-9240-BB49-46D20ADEE76B}"/>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2,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-3,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 1</a:t>
            </a:r>
          </a:p>
          <a:p>
            <a:pPr eaLnBrk="1" hangingPunct="1">
              <a:buFont typeface="Wingdings" pitchFamily="2" charset="2"/>
              <a:buNone/>
            </a:pPr>
            <a:endParaRPr lang="en-US" altLang="zh-TW" sz="2000">
              <a:solidFill>
                <a:schemeClr val="accent2"/>
              </a:solidFill>
              <a:ea typeface="新細明體" panose="02020500000000000000" pitchFamily="18" charset="-120"/>
            </a:endParaRPr>
          </a:p>
          <a:p>
            <a:pPr eaLnBrk="1" hangingPunct="1">
              <a:buFont typeface="Wingdings" pitchFamily="2" charset="2"/>
              <a:buNone/>
            </a:pPr>
            <a:r>
              <a:rPr lang="en-US" altLang="zh-TW" sz="2000">
                <a:solidFill>
                  <a:schemeClr val="accent2"/>
                </a:solidFill>
                <a:ea typeface="新細明體" panose="02020500000000000000" pitchFamily="18" charset="-120"/>
              </a:rPr>
              <a:t>           Then ???</a:t>
            </a:r>
          </a:p>
          <a:p>
            <a:pPr eaLnBrk="1" hangingPunct="1">
              <a:buFont typeface="Wingdings" pitchFamily="2" charset="2"/>
              <a:buNone/>
            </a:pPr>
            <a:r>
              <a:rPr lang="en-US" altLang="zh-TW" sz="2000">
                <a:solidFill>
                  <a:schemeClr val="accent2"/>
                </a:solidFill>
                <a:ea typeface="新細明體" panose="02020500000000000000" pitchFamily="18" charset="-120"/>
              </a:rPr>
              <a:t>     We need to find k</a:t>
            </a:r>
          </a:p>
          <a:p>
            <a:pPr eaLnBrk="1" hangingPunct="1"/>
            <a:endParaRPr lang="en-US" altLang="zh-TW" sz="2000">
              <a:solidFill>
                <a:schemeClr val="accent2"/>
              </a:solidFill>
              <a:ea typeface="新細明體" panose="02020500000000000000" pitchFamily="18" charset="-120"/>
            </a:endParaRPr>
          </a:p>
          <a:p>
            <a:pPr eaLnBrk="1" hangingPunct="1"/>
            <a:r>
              <a:rPr lang="en-US" altLang="zh-TW" sz="2000">
                <a:solidFill>
                  <a:schemeClr val="accent2"/>
                </a:solidFill>
                <a:ea typeface="新細明體" panose="02020500000000000000" pitchFamily="18" charset="-120"/>
              </a:rPr>
              <a:t>k = 1: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2: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3: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a:t>
            </a:r>
            <a:endParaRPr lang="zh-TW" altLang="en-US" sz="2000">
              <a:ea typeface="新細明體" panose="02020500000000000000" pitchFamily="18" charset="-120"/>
            </a:endParaRPr>
          </a:p>
        </p:txBody>
      </p:sp>
      <p:sp>
        <p:nvSpPr>
          <p:cNvPr id="42" name="Rectangle 82">
            <a:extLst>
              <a:ext uri="{FF2B5EF4-FFF2-40B4-BE49-F238E27FC236}">
                <a16:creationId xmlns:a16="http://schemas.microsoft.com/office/drawing/2014/main" id="{4FBD796D-CD89-2F45-B16C-11B14F7FBD81}"/>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buFont typeface="Wingdings" pitchFamily="2" charset="2"/>
              <a:buNone/>
            </a:pPr>
            <a:r>
              <a:rPr lang="en-US" altLang="zh-TW" sz="2000" dirty="0">
                <a:solidFill>
                  <a:schemeClr val="accent2"/>
                </a:solidFill>
                <a:ea typeface="新細明體" panose="02020500000000000000" pitchFamily="18" charset="-120"/>
              </a:rPr>
              <a:t>                         2</a:t>
            </a:r>
          </a:p>
          <a:p>
            <a:pPr eaLnBrk="1" hangingPunct="1">
              <a:buFont typeface="Wingdings" pitchFamily="2" charset="2"/>
              <a:buNone/>
            </a:pPr>
            <a:r>
              <a:rPr lang="en-US" altLang="zh-TW" sz="2000" dirty="0">
                <a:solidFill>
                  <a:schemeClr val="accent2"/>
                </a:solidFill>
                <a:ea typeface="新細明體" panose="02020500000000000000" pitchFamily="18" charset="-120"/>
              </a:rPr>
              <a:t>                                -1</a:t>
            </a:r>
          </a:p>
          <a:p>
            <a:pPr eaLnBrk="1" hangingPunct="1">
              <a:buFont typeface="Wingdings" pitchFamily="2" charset="2"/>
              <a:buNone/>
            </a:pPr>
            <a:r>
              <a:rPr lang="en-US" altLang="zh-TW" sz="2000" dirty="0">
                <a:solidFill>
                  <a:schemeClr val="accent2"/>
                </a:solidFill>
                <a:ea typeface="新細明體" panose="02020500000000000000" pitchFamily="18" charset="-120"/>
              </a:rPr>
              <a:t>                                       0</a:t>
            </a:r>
            <a:endParaRPr lang="zh-TW" altLang="en-US" sz="2000" dirty="0">
              <a:ea typeface="新細明體" panose="02020500000000000000" pitchFamily="18" charset="-120"/>
            </a:endParaRPr>
          </a:p>
        </p:txBody>
      </p:sp>
      <p:sp>
        <p:nvSpPr>
          <p:cNvPr id="43" name="Rectangle 83">
            <a:extLst>
              <a:ext uri="{FF2B5EF4-FFF2-40B4-BE49-F238E27FC236}">
                <a16:creationId xmlns:a16="http://schemas.microsoft.com/office/drawing/2014/main" id="{76FFE8CC-B80D-174D-A249-509845618A44}"/>
              </a:ext>
            </a:extLst>
          </p:cNvPr>
          <p:cNvSpPr>
            <a:spLocks noChangeArrowheads="1"/>
          </p:cNvSpPr>
          <p:nvPr/>
        </p:nvSpPr>
        <p:spPr bwMode="auto">
          <a:xfrm>
            <a:off x="6836229" y="4931230"/>
            <a:ext cx="2133600" cy="38100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35646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dissolve">
                                      <p:cBhvr>
                                        <p:cTn id="10" dur="500"/>
                                        <p:tgtEl>
                                          <p:spTgt spid="1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wipe(left)">
                                      <p:cBhvr>
                                        <p:cTn id="20" dur="500"/>
                                        <p:tgtEl>
                                          <p:spTgt spid="1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dissolve">
                                      <p:cBhvr>
                                        <p:cTn id="25" dur="500"/>
                                        <p:tgtEl>
                                          <p:spTgt spid="1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xEl>
                                              <p:pRg st="2" end="2"/>
                                            </p:txEl>
                                          </p:spTgt>
                                        </p:tgtEl>
                                        <p:attrNameLst>
                                          <p:attrName>style.visibility</p:attrName>
                                        </p:attrNameLst>
                                      </p:cBhvr>
                                      <p:to>
                                        <p:strVal val="visible"/>
                                      </p:to>
                                    </p:set>
                                    <p:animEffect transition="in" filter="wipe(left)">
                                      <p:cBhvr>
                                        <p:cTn id="30" dur="500"/>
                                        <p:tgtEl>
                                          <p:spTgt spid="1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dissolve">
                                      <p:cBhvr>
                                        <p:cTn id="35" dur="500"/>
                                        <p:tgtEl>
                                          <p:spTgt spid="36"/>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
                                            <p:txEl>
                                              <p:pRg st="0" end="0"/>
                                            </p:txEl>
                                          </p:spTgt>
                                        </p:tgtEl>
                                        <p:attrNameLst>
                                          <p:attrName>style.visibility</p:attrName>
                                        </p:attrNameLst>
                                      </p:cBhvr>
                                      <p:to>
                                        <p:strVal val="visible"/>
                                      </p:to>
                                    </p:set>
                                    <p:animEffect transition="in" filter="wipe(left)">
                                      <p:cBhvr>
                                        <p:cTn id="52" dur="500"/>
                                        <p:tgtEl>
                                          <p:spTgt spid="4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
                                            <p:txEl>
                                              <p:pRg st="2" end="2"/>
                                            </p:txEl>
                                          </p:spTgt>
                                        </p:tgtEl>
                                        <p:attrNameLst>
                                          <p:attrName>style.visibility</p:attrName>
                                        </p:attrNameLst>
                                      </p:cBhvr>
                                      <p:to>
                                        <p:strVal val="visible"/>
                                      </p:to>
                                    </p:set>
                                    <p:animEffect transition="in" filter="wipe(left)">
                                      <p:cBhvr>
                                        <p:cTn id="57" dur="500"/>
                                        <p:tgtEl>
                                          <p:spTgt spid="41">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
                                            <p:txEl>
                                              <p:pRg st="3" end="3"/>
                                            </p:txEl>
                                          </p:spTgt>
                                        </p:tgtEl>
                                        <p:attrNameLst>
                                          <p:attrName>style.visibility</p:attrName>
                                        </p:attrNameLst>
                                      </p:cBhvr>
                                      <p:to>
                                        <p:strVal val="visible"/>
                                      </p:to>
                                    </p:set>
                                    <p:animEffect transition="in" filter="wipe(left)">
                                      <p:cBhvr>
                                        <p:cTn id="62" dur="500"/>
                                        <p:tgtEl>
                                          <p:spTgt spid="41">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41">
                                            <p:txEl>
                                              <p:pRg st="5" end="5"/>
                                            </p:txEl>
                                          </p:spTgt>
                                        </p:tgtEl>
                                        <p:attrNameLst>
                                          <p:attrName>style.visibility</p:attrName>
                                        </p:attrNameLst>
                                      </p:cBhvr>
                                      <p:to>
                                        <p:strVal val="visible"/>
                                      </p:to>
                                    </p:set>
                                    <p:animEffect transition="in" filter="dissolve">
                                      <p:cBhvr>
                                        <p:cTn id="67" dur="500"/>
                                        <p:tgtEl>
                                          <p:spTgt spid="41">
                                            <p:txEl>
                                              <p:pRg st="5" end="5"/>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41">
                                            <p:txEl>
                                              <p:pRg st="6" end="6"/>
                                            </p:txEl>
                                          </p:spTgt>
                                        </p:tgtEl>
                                        <p:attrNameLst>
                                          <p:attrName>style.visibility</p:attrName>
                                        </p:attrNameLst>
                                      </p:cBhvr>
                                      <p:to>
                                        <p:strVal val="visible"/>
                                      </p:to>
                                    </p:set>
                                    <p:animEffect transition="in" filter="dissolve">
                                      <p:cBhvr>
                                        <p:cTn id="70" dur="500"/>
                                        <p:tgtEl>
                                          <p:spTgt spid="41">
                                            <p:txEl>
                                              <p:pRg st="6" end="6"/>
                                            </p:txEl>
                                          </p:spTgt>
                                        </p:tgtEl>
                                      </p:cBhvr>
                                    </p:animEffect>
                                  </p:childTnLst>
                                </p:cTn>
                              </p:par>
                              <p:par>
                                <p:cTn id="71" presetID="9" presetClass="entr" presetSubtype="0" fill="hold" nodeType="withEffect">
                                  <p:stCondLst>
                                    <p:cond delay="0"/>
                                  </p:stCondLst>
                                  <p:childTnLst>
                                    <p:set>
                                      <p:cBhvr>
                                        <p:cTn id="72" dur="1" fill="hold">
                                          <p:stCondLst>
                                            <p:cond delay="0"/>
                                          </p:stCondLst>
                                        </p:cTn>
                                        <p:tgtEl>
                                          <p:spTgt spid="41">
                                            <p:txEl>
                                              <p:pRg st="7" end="7"/>
                                            </p:txEl>
                                          </p:spTgt>
                                        </p:tgtEl>
                                        <p:attrNameLst>
                                          <p:attrName>style.visibility</p:attrName>
                                        </p:attrNameLst>
                                      </p:cBhvr>
                                      <p:to>
                                        <p:strVal val="visible"/>
                                      </p:to>
                                    </p:set>
                                    <p:animEffect transition="in" filter="dissolve">
                                      <p:cBhvr>
                                        <p:cTn id="73" dur="500"/>
                                        <p:tgtEl>
                                          <p:spTgt spid="41">
                                            <p:txEl>
                                              <p:pRg st="7" end="7"/>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42">
                                            <p:txEl>
                                              <p:pRg st="5" end="5"/>
                                            </p:txEl>
                                          </p:spTgt>
                                        </p:tgtEl>
                                        <p:attrNameLst>
                                          <p:attrName>style.visibility</p:attrName>
                                        </p:attrNameLst>
                                      </p:cBhvr>
                                      <p:to>
                                        <p:strVal val="visible"/>
                                      </p:to>
                                    </p:set>
                                    <p:animEffect transition="in" filter="dissolve">
                                      <p:cBhvr>
                                        <p:cTn id="78" dur="500"/>
                                        <p:tgtEl>
                                          <p:spTgt spid="42">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42">
                                            <p:txEl>
                                              <p:pRg st="6" end="6"/>
                                            </p:txEl>
                                          </p:spTgt>
                                        </p:tgtEl>
                                        <p:attrNameLst>
                                          <p:attrName>style.visibility</p:attrName>
                                        </p:attrNameLst>
                                      </p:cBhvr>
                                      <p:to>
                                        <p:strVal val="visible"/>
                                      </p:to>
                                    </p:set>
                                    <p:animEffect transition="in" filter="dissolve">
                                      <p:cBhvr>
                                        <p:cTn id="83" dur="500"/>
                                        <p:tgtEl>
                                          <p:spTgt spid="42">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42">
                                            <p:txEl>
                                              <p:pRg st="7" end="7"/>
                                            </p:txEl>
                                          </p:spTgt>
                                        </p:tgtEl>
                                        <p:attrNameLst>
                                          <p:attrName>style.visibility</p:attrName>
                                        </p:attrNameLst>
                                      </p:cBhvr>
                                      <p:to>
                                        <p:strVal val="visible"/>
                                      </p:to>
                                    </p:set>
                                    <p:animEffect transition="in" filter="dissolve">
                                      <p:cBhvr>
                                        <p:cTn id="88" dur="500"/>
                                        <p:tgtEl>
                                          <p:spTgt spid="42">
                                            <p:txEl>
                                              <p:pRg st="7" end="7"/>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35"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000"/>
                                        <p:tgtEl>
                                          <p:spTgt spid="43"/>
                                        </p:tgtEl>
                                      </p:cBhvr>
                                    </p:animEffect>
                                    <p:anim calcmode="lin" valueType="num">
                                      <p:cBhvr>
                                        <p:cTn id="94" dur="2000" fill="hold"/>
                                        <p:tgtEl>
                                          <p:spTgt spid="43"/>
                                        </p:tgtEl>
                                        <p:attrNameLst>
                                          <p:attrName>style.rotation</p:attrName>
                                        </p:attrNameLst>
                                      </p:cBhvr>
                                      <p:tavLst>
                                        <p:tav tm="0">
                                          <p:val>
                                            <p:fltVal val="720"/>
                                          </p:val>
                                        </p:tav>
                                        <p:tav tm="100000">
                                          <p:val>
                                            <p:fltVal val="0"/>
                                          </p:val>
                                        </p:tav>
                                      </p:tavLst>
                                    </p:anim>
                                    <p:anim calcmode="lin" valueType="num">
                                      <p:cBhvr>
                                        <p:cTn id="95" dur="2000" fill="hold"/>
                                        <p:tgtEl>
                                          <p:spTgt spid="43"/>
                                        </p:tgtEl>
                                        <p:attrNameLst>
                                          <p:attrName>ppt_h</p:attrName>
                                        </p:attrNameLst>
                                      </p:cBhvr>
                                      <p:tavLst>
                                        <p:tav tm="0">
                                          <p:val>
                                            <p:fltVal val="0"/>
                                          </p:val>
                                        </p:tav>
                                        <p:tav tm="100000">
                                          <p:val>
                                            <p:strVal val="#ppt_h"/>
                                          </p:val>
                                        </p:tav>
                                      </p:tavLst>
                                    </p:anim>
                                    <p:anim calcmode="lin" valueType="num">
                                      <p:cBhvr>
                                        <p:cTn id="96" dur="2000" fill="hold"/>
                                        <p:tgtEl>
                                          <p:spTgt spid="4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8BFD-4B12-8442-A3CE-04BD6ADF5C1E}"/>
              </a:ext>
            </a:extLst>
          </p:cNvPr>
          <p:cNvSpPr>
            <a:spLocks noGrp="1"/>
          </p:cNvSpPr>
          <p:nvPr>
            <p:ph type="title"/>
          </p:nvPr>
        </p:nvSpPr>
        <p:spPr/>
        <p:txBody>
          <a:bodyPr/>
          <a:lstStyle/>
          <a:p>
            <a:r>
              <a:rPr lang="en-US" dirty="0"/>
              <a:t>KL Algorithm Walkthrough – 5</a:t>
            </a:r>
          </a:p>
        </p:txBody>
      </p:sp>
      <p:sp>
        <p:nvSpPr>
          <p:cNvPr id="3" name="Content Placeholder 2">
            <a:extLst>
              <a:ext uri="{FF2B5EF4-FFF2-40B4-BE49-F238E27FC236}">
                <a16:creationId xmlns:a16="http://schemas.microsoft.com/office/drawing/2014/main" id="{50E068CE-5EAA-594A-ADAC-1104123BC3E0}"/>
              </a:ext>
            </a:extLst>
          </p:cNvPr>
          <p:cNvSpPr>
            <a:spLocks noGrp="1"/>
          </p:cNvSpPr>
          <p:nvPr>
            <p:ph idx="1"/>
          </p:nvPr>
        </p:nvSpPr>
        <p:spPr/>
        <p:txBody>
          <a:bodyPr/>
          <a:lstStyle/>
          <a:p>
            <a:r>
              <a:rPr lang="en-US" altLang="zh-TW" dirty="0">
                <a:ea typeface="新細明體" panose="02020500000000000000" pitchFamily="18" charset="-120"/>
              </a:rPr>
              <a:t>Since k = 1, we only take 1 move </a:t>
            </a:r>
            <a:r>
              <a:rPr lang="en-US" altLang="zh-TW" dirty="0">
                <a:ea typeface="新細明體" panose="02020500000000000000" pitchFamily="18" charset="-120"/>
                <a:sym typeface="Wingdings" pitchFamily="2" charset="2"/>
              </a:rPr>
              <a:t> swap (4, 1)</a:t>
            </a: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r>
              <a:rPr lang="en-US" altLang="zh-TW" dirty="0">
                <a:ea typeface="新細明體" panose="02020500000000000000" pitchFamily="18" charset="-120"/>
                <a:sym typeface="Wingdings" pitchFamily="2" charset="2"/>
              </a:rPr>
              <a:t>Finally, we get the result? NO! We only go 1 iteration!</a:t>
            </a:r>
          </a:p>
          <a:p>
            <a:r>
              <a:rPr lang="en-US" altLang="zh-TW" dirty="0">
                <a:ea typeface="新細明體" panose="02020500000000000000" pitchFamily="18" charset="-120"/>
                <a:sym typeface="Wingdings" pitchFamily="2" charset="2"/>
              </a:rPr>
              <a:t>Move on to the next iteration until converged</a:t>
            </a:r>
          </a:p>
          <a:p>
            <a:endParaRPr lang="en-US" altLang="zh-TW" dirty="0">
              <a:ea typeface="新細明體" panose="02020500000000000000" pitchFamily="18" charset="-120"/>
              <a:sym typeface="Wingdings" pitchFamily="2" charset="2"/>
            </a:endParaRPr>
          </a:p>
          <a:p>
            <a:endParaRPr lang="en-US" dirty="0"/>
          </a:p>
        </p:txBody>
      </p:sp>
      <p:grpSp>
        <p:nvGrpSpPr>
          <p:cNvPr id="4" name="Group 4">
            <a:extLst>
              <a:ext uri="{FF2B5EF4-FFF2-40B4-BE49-F238E27FC236}">
                <a16:creationId xmlns:a16="http://schemas.microsoft.com/office/drawing/2014/main" id="{F3C3B465-B5EA-3744-8870-3A929E597E0A}"/>
              </a:ext>
            </a:extLst>
          </p:cNvPr>
          <p:cNvGrpSpPr>
            <a:grpSpLocks/>
          </p:cNvGrpSpPr>
          <p:nvPr/>
        </p:nvGrpSpPr>
        <p:grpSpPr bwMode="auto">
          <a:xfrm>
            <a:off x="5524500" y="1981200"/>
            <a:ext cx="1714500" cy="2438400"/>
            <a:chOff x="852" y="1488"/>
            <a:chExt cx="1080" cy="1536"/>
          </a:xfrm>
        </p:grpSpPr>
        <p:sp>
          <p:nvSpPr>
            <p:cNvPr id="5" name="Oval 5">
              <a:extLst>
                <a:ext uri="{FF2B5EF4-FFF2-40B4-BE49-F238E27FC236}">
                  <a16:creationId xmlns:a16="http://schemas.microsoft.com/office/drawing/2014/main" id="{6B870092-EF59-9B44-9DC7-EF0B40A29CA2}"/>
                </a:ext>
              </a:extLst>
            </p:cNvPr>
            <p:cNvSpPr>
              <a:spLocks noChangeArrowheads="1"/>
            </p:cNvSpPr>
            <p:nvPr/>
          </p:nvSpPr>
          <p:spPr bwMode="auto">
            <a:xfrm>
              <a:off x="864"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6" name="Oval 6">
              <a:extLst>
                <a:ext uri="{FF2B5EF4-FFF2-40B4-BE49-F238E27FC236}">
                  <a16:creationId xmlns:a16="http://schemas.microsoft.com/office/drawing/2014/main" id="{4F0320CA-4A34-8F44-A121-564DDA40D97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7" name="Oval 7">
              <a:extLst>
                <a:ext uri="{FF2B5EF4-FFF2-40B4-BE49-F238E27FC236}">
                  <a16:creationId xmlns:a16="http://schemas.microsoft.com/office/drawing/2014/main" id="{BD6D07DE-8124-B94D-89DC-25DEE635897A}"/>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F5233EBA-D5F2-0044-A3D7-37571D236092}"/>
                </a:ext>
              </a:extLst>
            </p:cNvPr>
            <p:cNvSpPr>
              <a:spLocks noChangeArrowheads="1"/>
            </p:cNvSpPr>
            <p:nvPr/>
          </p:nvSpPr>
          <p:spPr bwMode="auto">
            <a:xfrm>
              <a:off x="1632"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9" name="Oval 9">
              <a:extLst>
                <a:ext uri="{FF2B5EF4-FFF2-40B4-BE49-F238E27FC236}">
                  <a16:creationId xmlns:a16="http://schemas.microsoft.com/office/drawing/2014/main" id="{E4E6224D-017F-514C-AEB8-6C130031CFA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0" name="Oval 10">
              <a:extLst>
                <a:ext uri="{FF2B5EF4-FFF2-40B4-BE49-F238E27FC236}">
                  <a16:creationId xmlns:a16="http://schemas.microsoft.com/office/drawing/2014/main" id="{0EFA461E-E719-B94B-8E04-12DC7876DB2C}"/>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1" name="AutoShape 11">
              <a:extLst>
                <a:ext uri="{FF2B5EF4-FFF2-40B4-BE49-F238E27FC236}">
                  <a16:creationId xmlns:a16="http://schemas.microsoft.com/office/drawing/2014/main" id="{379C9157-9DDD-4A42-A819-93ABCF03A5F3}"/>
                </a:ext>
              </a:extLst>
            </p:cNvPr>
            <p:cNvCxnSpPr>
              <a:cxnSpLocks noChangeShapeType="1"/>
              <a:stCxn id="6" idx="4"/>
              <a:endCxn id="7"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6A2C10E-979A-EC45-8265-81F59C9C520F}"/>
                </a:ext>
              </a:extLst>
            </p:cNvPr>
            <p:cNvCxnSpPr>
              <a:cxnSpLocks noChangeShapeType="1"/>
              <a:stCxn id="9" idx="4"/>
              <a:endCxn id="10"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Line 13">
              <a:extLst>
                <a:ext uri="{FF2B5EF4-FFF2-40B4-BE49-F238E27FC236}">
                  <a16:creationId xmlns:a16="http://schemas.microsoft.com/office/drawing/2014/main" id="{D2F61985-D491-9548-8ACD-9D6AA508ADE4}"/>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 name="AutoShape 14">
              <a:extLst>
                <a:ext uri="{FF2B5EF4-FFF2-40B4-BE49-F238E27FC236}">
                  <a16:creationId xmlns:a16="http://schemas.microsoft.com/office/drawing/2014/main" id="{4054CB33-B054-A347-B9F2-520A529B0E85}"/>
                </a:ext>
              </a:extLst>
            </p:cNvPr>
            <p:cNvCxnSpPr>
              <a:cxnSpLocks noChangeShapeType="1"/>
              <a:stCxn id="6" idx="2"/>
              <a:endCxn id="5"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BA414FE7-EE2A-D946-A60F-F4D7A164F159}"/>
                </a:ext>
              </a:extLst>
            </p:cNvPr>
            <p:cNvCxnSpPr>
              <a:cxnSpLocks noChangeShapeType="1"/>
              <a:stCxn id="6" idx="6"/>
              <a:endCxn id="8"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682084D2-A8A4-8E4C-87D1-F678DA2FC9D2}"/>
                </a:ext>
              </a:extLst>
            </p:cNvPr>
            <p:cNvCxnSpPr>
              <a:cxnSpLocks noChangeShapeType="1"/>
              <a:stCxn id="8" idx="6"/>
              <a:endCxn id="9"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E532195B-52C9-0D4B-9D63-DC144F656609}"/>
                </a:ext>
              </a:extLst>
            </p:cNvPr>
            <p:cNvCxnSpPr>
              <a:cxnSpLocks noChangeShapeType="1"/>
              <a:stCxn id="8" idx="6"/>
              <a:endCxn id="10"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 name="Group 20">
            <a:extLst>
              <a:ext uri="{FF2B5EF4-FFF2-40B4-BE49-F238E27FC236}">
                <a16:creationId xmlns:a16="http://schemas.microsoft.com/office/drawing/2014/main" id="{C9A76BC8-9E74-2545-86FE-65C06D0F84C0}"/>
              </a:ext>
            </a:extLst>
          </p:cNvPr>
          <p:cNvGrpSpPr>
            <a:grpSpLocks noChangeAspect="1"/>
          </p:cNvGrpSpPr>
          <p:nvPr/>
        </p:nvGrpSpPr>
        <p:grpSpPr bwMode="auto">
          <a:xfrm>
            <a:off x="2047875" y="1981200"/>
            <a:ext cx="1685925" cy="2438400"/>
            <a:chOff x="858" y="1920"/>
            <a:chExt cx="1062" cy="1536"/>
          </a:xfrm>
        </p:grpSpPr>
        <p:sp>
          <p:nvSpPr>
            <p:cNvPr id="19" name="Oval 21">
              <a:extLst>
                <a:ext uri="{FF2B5EF4-FFF2-40B4-BE49-F238E27FC236}">
                  <a16:creationId xmlns:a16="http://schemas.microsoft.com/office/drawing/2014/main" id="{9BE55789-0A6B-8349-8CD7-DB7E08EB953F}"/>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0" name="Oval 22">
              <a:extLst>
                <a:ext uri="{FF2B5EF4-FFF2-40B4-BE49-F238E27FC236}">
                  <a16:creationId xmlns:a16="http://schemas.microsoft.com/office/drawing/2014/main" id="{67B10581-EB25-2F4A-9A70-E4565429209A}"/>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1" name="Oval 23">
              <a:extLst>
                <a:ext uri="{FF2B5EF4-FFF2-40B4-BE49-F238E27FC236}">
                  <a16:creationId xmlns:a16="http://schemas.microsoft.com/office/drawing/2014/main" id="{1851EB20-B5BE-2147-BDB0-F9FAB08FFAB2}"/>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2" name="Oval 24">
              <a:extLst>
                <a:ext uri="{FF2B5EF4-FFF2-40B4-BE49-F238E27FC236}">
                  <a16:creationId xmlns:a16="http://schemas.microsoft.com/office/drawing/2014/main" id="{6B797A75-E8FA-E647-9495-DD92D7FB9D1C}"/>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3" name="Oval 25">
              <a:extLst>
                <a:ext uri="{FF2B5EF4-FFF2-40B4-BE49-F238E27FC236}">
                  <a16:creationId xmlns:a16="http://schemas.microsoft.com/office/drawing/2014/main" id="{3E09D1B3-594D-F841-B780-4BCF6B2FEB3D}"/>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4" name="Oval 26">
              <a:extLst>
                <a:ext uri="{FF2B5EF4-FFF2-40B4-BE49-F238E27FC236}">
                  <a16:creationId xmlns:a16="http://schemas.microsoft.com/office/drawing/2014/main" id="{E1B06255-11D8-F140-AB74-C3F859C6B31E}"/>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5" name="AutoShape 27">
              <a:extLst>
                <a:ext uri="{FF2B5EF4-FFF2-40B4-BE49-F238E27FC236}">
                  <a16:creationId xmlns:a16="http://schemas.microsoft.com/office/drawing/2014/main" id="{F850ABE2-D649-7B4B-B94F-CF2EB3E313EB}"/>
                </a:ext>
              </a:extLst>
            </p:cNvPr>
            <p:cNvCxnSpPr>
              <a:cxnSpLocks noChangeAspect="1" noChangeShapeType="1"/>
              <a:stCxn id="20" idx="4"/>
              <a:endCxn id="21"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28">
              <a:extLst>
                <a:ext uri="{FF2B5EF4-FFF2-40B4-BE49-F238E27FC236}">
                  <a16:creationId xmlns:a16="http://schemas.microsoft.com/office/drawing/2014/main" id="{A4E02C90-ACFF-8044-8106-16761799DFDC}"/>
                </a:ext>
              </a:extLst>
            </p:cNvPr>
            <p:cNvCxnSpPr>
              <a:cxnSpLocks noChangeAspect="1" noChangeShapeType="1"/>
              <a:stCxn id="20" idx="2"/>
              <a:endCxn id="22"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9">
              <a:extLst>
                <a:ext uri="{FF2B5EF4-FFF2-40B4-BE49-F238E27FC236}">
                  <a16:creationId xmlns:a16="http://schemas.microsoft.com/office/drawing/2014/main" id="{45CAEEC8-DC26-5B42-8CFD-89A11749B5A4}"/>
                </a:ext>
              </a:extLst>
            </p:cNvPr>
            <p:cNvCxnSpPr>
              <a:cxnSpLocks noChangeAspect="1" noChangeShapeType="1"/>
              <a:stCxn id="20" idx="6"/>
              <a:endCxn id="19"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0">
              <a:extLst>
                <a:ext uri="{FF2B5EF4-FFF2-40B4-BE49-F238E27FC236}">
                  <a16:creationId xmlns:a16="http://schemas.microsoft.com/office/drawing/2014/main" id="{8D1BAB6C-C99D-1045-A905-F54828F3183F}"/>
                </a:ext>
              </a:extLst>
            </p:cNvPr>
            <p:cNvCxnSpPr>
              <a:cxnSpLocks noChangeAspect="1" noChangeShapeType="1"/>
              <a:stCxn id="23" idx="4"/>
              <a:endCxn id="24"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1">
              <a:extLst>
                <a:ext uri="{FF2B5EF4-FFF2-40B4-BE49-F238E27FC236}">
                  <a16:creationId xmlns:a16="http://schemas.microsoft.com/office/drawing/2014/main" id="{4CDFC79A-3261-0341-B6FB-1F11CCCDE120}"/>
                </a:ext>
              </a:extLst>
            </p:cNvPr>
            <p:cNvCxnSpPr>
              <a:cxnSpLocks noChangeAspect="1" noChangeShapeType="1"/>
              <a:stCxn id="23" idx="2"/>
              <a:endCxn id="22"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32">
              <a:extLst>
                <a:ext uri="{FF2B5EF4-FFF2-40B4-BE49-F238E27FC236}">
                  <a16:creationId xmlns:a16="http://schemas.microsoft.com/office/drawing/2014/main" id="{6417028B-1766-B940-AAC1-96DA1558F33F}"/>
                </a:ext>
              </a:extLst>
            </p:cNvPr>
            <p:cNvCxnSpPr>
              <a:cxnSpLocks noChangeAspect="1" noChangeShapeType="1"/>
              <a:stCxn id="22" idx="6"/>
              <a:endCxn id="24"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Line 33">
              <a:extLst>
                <a:ext uri="{FF2B5EF4-FFF2-40B4-BE49-F238E27FC236}">
                  <a16:creationId xmlns:a16="http://schemas.microsoft.com/office/drawing/2014/main" id="{AE105A3E-6263-5A4D-BCF3-ABBF121C07DB}"/>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AutoShape 34">
            <a:extLst>
              <a:ext uri="{FF2B5EF4-FFF2-40B4-BE49-F238E27FC236}">
                <a16:creationId xmlns:a16="http://schemas.microsoft.com/office/drawing/2014/main" id="{0952AC26-AC50-9646-A498-34FD219887CE}"/>
              </a:ext>
            </a:extLst>
          </p:cNvPr>
          <p:cNvSpPr>
            <a:spLocks noChangeArrowheads="1"/>
          </p:cNvSpPr>
          <p:nvPr/>
        </p:nvSpPr>
        <p:spPr bwMode="auto">
          <a:xfrm>
            <a:off x="4114800" y="3048000"/>
            <a:ext cx="914400" cy="3048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90685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Recap: KL Algorithm</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normAutofit lnSpcReduction="10000"/>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as follows:</a:t>
            </a:r>
          </a:p>
          <a:p>
            <a:pPr marL="0" indent="0" eaLnBrk="1" hangingPunct="1">
              <a:lnSpc>
                <a:spcPct val="90000"/>
              </a:lnSpc>
              <a:buNone/>
            </a:pPr>
            <a:endParaRPr lang="en-US" altLang="zh-TW" dirty="0">
              <a:ea typeface="新細明體" panose="02020500000000000000" pitchFamily="18" charset="-120"/>
            </a:endParaRP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a:t>
            </a:r>
          </a:p>
          <a:p>
            <a:pPr lvl="1" eaLnBrk="1" hangingPunct="1">
              <a:lnSpc>
                <a:spcPct val="90000"/>
              </a:lnSpc>
              <a:buFontTx/>
              <a:buNone/>
            </a:pPr>
            <a:r>
              <a:rPr lang="en-US" altLang="zh-TW" dirty="0">
                <a:solidFill>
                  <a:srgbClr val="0070C0"/>
                </a:solidFill>
                <a:ea typeface="新細明體" panose="02020500000000000000" pitchFamily="18" charset="-120"/>
              </a:rPr>
              <a:t>        choose a pair (A,B)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lvl="1" eaLnBrk="1" hangingPunct="1">
              <a:lnSpc>
                <a:spcPct val="90000"/>
              </a:lnSpc>
              <a:buFontTx/>
              <a:buNone/>
            </a:pPr>
            <a:endParaRPr lang="en-US" altLang="zh-TW" dirty="0">
              <a:solidFill>
                <a:srgbClr val="0070C0"/>
              </a:solidFill>
              <a:ea typeface="新細明體" panose="02020500000000000000" pitchFamily="18" charset="-120"/>
            </a:endParaRPr>
          </a:p>
          <a:p>
            <a:pPr eaLnBrk="1" hangingPunct="1">
              <a:lnSpc>
                <a:spcPct val="90000"/>
              </a:lnSpc>
            </a:pPr>
            <a:r>
              <a:rPr lang="en-US" altLang="zh-TW" dirty="0">
                <a:ea typeface="新細明體" panose="02020500000000000000" pitchFamily="18" charset="-120"/>
              </a:rPr>
              <a:t>Repeat the pass until there is no improvement (G=0)</a:t>
            </a:r>
            <a:endParaRPr lang="en-US" dirty="0"/>
          </a:p>
        </p:txBody>
      </p:sp>
      <p:sp>
        <p:nvSpPr>
          <p:cNvPr id="4" name="Rectangle 3">
            <a:extLst>
              <a:ext uri="{FF2B5EF4-FFF2-40B4-BE49-F238E27FC236}">
                <a16:creationId xmlns:a16="http://schemas.microsoft.com/office/drawing/2014/main" id="{BA7DBAA8-9A2E-754D-B190-A7324F470DF5}"/>
              </a:ext>
            </a:extLst>
          </p:cNvPr>
          <p:cNvSpPr/>
          <p:nvPr/>
        </p:nvSpPr>
        <p:spPr>
          <a:xfrm>
            <a:off x="1006928" y="2607131"/>
            <a:ext cx="8262257" cy="280851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513D4AE1-0F94-584A-A9E9-7260790A8106}"/>
              </a:ext>
            </a:extLst>
          </p:cNvPr>
          <p:cNvSpPr txBox="1"/>
          <p:nvPr/>
        </p:nvSpPr>
        <p:spPr>
          <a:xfrm>
            <a:off x="9361713" y="2607131"/>
            <a:ext cx="1262910" cy="523220"/>
          </a:xfrm>
          <a:prstGeom prst="rect">
            <a:avLst/>
          </a:prstGeom>
          <a:noFill/>
        </p:spPr>
        <p:txBody>
          <a:bodyPr wrap="none" rtlCol="0">
            <a:spAutoFit/>
          </a:bodyPr>
          <a:lstStyle/>
          <a:p>
            <a:r>
              <a:rPr lang="en-US" sz="2800" u="sng" dirty="0">
                <a:latin typeface="Arial" panose="020B0604020202020204" pitchFamily="34" charset="0"/>
                <a:cs typeface="Arial" panose="020B0604020202020204" pitchFamily="34" charset="0"/>
              </a:rPr>
              <a:t>A pass</a:t>
            </a:r>
          </a:p>
        </p:txBody>
      </p:sp>
    </p:spTree>
    <p:extLst>
      <p:ext uri="{BB962C8B-B14F-4D97-AF65-F5344CB8AC3E}">
        <p14:creationId xmlns:p14="http://schemas.microsoft.com/office/powerpoint/2010/main" val="3698269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5371-EDD6-8643-98EF-D43054FA3332}"/>
              </a:ext>
            </a:extLst>
          </p:cNvPr>
          <p:cNvSpPr>
            <a:spLocks noGrp="1"/>
          </p:cNvSpPr>
          <p:nvPr>
            <p:ph type="title"/>
          </p:nvPr>
        </p:nvSpPr>
        <p:spPr/>
        <p:txBody>
          <a:bodyPr/>
          <a:lstStyle/>
          <a:p>
            <a:r>
              <a:rPr lang="en-US" dirty="0"/>
              <a:t>Time Complexity of KL Algorithm</a:t>
            </a:r>
          </a:p>
        </p:txBody>
      </p:sp>
      <p:sp>
        <p:nvSpPr>
          <p:cNvPr id="3" name="Content Placeholder 2">
            <a:extLst>
              <a:ext uri="{FF2B5EF4-FFF2-40B4-BE49-F238E27FC236}">
                <a16:creationId xmlns:a16="http://schemas.microsoft.com/office/drawing/2014/main" id="{C008DE38-5016-4E4A-BEBC-A592C6F95AEA}"/>
              </a:ext>
            </a:extLst>
          </p:cNvPr>
          <p:cNvSpPr>
            <a:spLocks noGrp="1"/>
          </p:cNvSpPr>
          <p:nvPr>
            <p:ph idx="1"/>
          </p:nvPr>
        </p:nvSpPr>
        <p:spPr/>
        <p:txBody>
          <a:bodyPr/>
          <a:lstStyle/>
          <a:p>
            <a:pPr eaLnBrk="1" hangingPunct="1"/>
            <a:r>
              <a:rPr lang="en-US" altLang="zh-TW" b="1" dirty="0">
                <a:ea typeface="新細明體" panose="02020500000000000000" pitchFamily="18" charset="-120"/>
              </a:rPr>
              <a:t>For each pass of KL</a:t>
            </a:r>
          </a:p>
          <a:p>
            <a:pPr lvl="1" eaLnBrk="1" hangingPunct="1"/>
            <a:r>
              <a:rPr lang="en-US" altLang="zh-TW" dirty="0">
                <a:ea typeface="新細明體" panose="02020500000000000000" pitchFamily="18" charset="-120"/>
              </a:rPr>
              <a:t>O(n</a:t>
            </a:r>
            <a:r>
              <a:rPr lang="en-US" altLang="zh-TW" baseline="30000" dirty="0">
                <a:ea typeface="新細明體" panose="02020500000000000000" pitchFamily="18" charset="-120"/>
              </a:rPr>
              <a:t>2</a:t>
            </a:r>
            <a:r>
              <a:rPr lang="en-US" altLang="zh-TW" dirty="0">
                <a:ea typeface="新細明體" panose="02020500000000000000" pitchFamily="18" charset="-120"/>
              </a:rPr>
              <a:t>) time to find the best pair to exchange</a:t>
            </a:r>
          </a:p>
          <a:p>
            <a:pPr lvl="1" eaLnBrk="1" hangingPunct="1"/>
            <a:r>
              <a:rPr lang="en-US" altLang="zh-TW" dirty="0">
                <a:ea typeface="新細明體" panose="02020500000000000000" pitchFamily="18" charset="-120"/>
              </a:rPr>
              <a:t>n pairs exchanged</a:t>
            </a:r>
          </a:p>
          <a:p>
            <a:pPr lvl="1" eaLnBrk="1" hangingPunct="1"/>
            <a:r>
              <a:rPr lang="en-US" altLang="zh-TW" dirty="0">
                <a:ea typeface="新細明體" panose="02020500000000000000" pitchFamily="18" charset="-120"/>
              </a:rPr>
              <a:t>Total time is O(n</a:t>
            </a:r>
            <a:r>
              <a:rPr lang="en-US" altLang="zh-TW" baseline="30000" dirty="0">
                <a:ea typeface="新細明體" panose="02020500000000000000" pitchFamily="18" charset="-120"/>
              </a:rPr>
              <a:t>3</a:t>
            </a:r>
            <a:r>
              <a:rPr lang="en-US" altLang="zh-TW" dirty="0">
                <a:ea typeface="新細明體" panose="02020500000000000000" pitchFamily="18" charset="-120"/>
              </a:rPr>
              <a:t>) per pass</a:t>
            </a:r>
          </a:p>
          <a:p>
            <a:pPr eaLnBrk="1" hangingPunct="1"/>
            <a:r>
              <a:rPr lang="en-US" altLang="zh-TW" b="1" dirty="0">
                <a:ea typeface="新細明體" panose="02020500000000000000" pitchFamily="18" charset="-120"/>
              </a:rPr>
              <a:t>Better implementation can get O(n</a:t>
            </a:r>
            <a:r>
              <a:rPr lang="en-US" altLang="zh-TW" b="1" baseline="30000" dirty="0">
                <a:ea typeface="新細明體" panose="02020500000000000000" pitchFamily="18" charset="-120"/>
              </a:rPr>
              <a:t>2</a:t>
            </a:r>
            <a:r>
              <a:rPr lang="en-US" altLang="zh-TW" b="1" dirty="0">
                <a:ea typeface="新細明體" panose="02020500000000000000" pitchFamily="18" charset="-120"/>
              </a:rPr>
              <a:t>log n) time per pass</a:t>
            </a:r>
          </a:p>
          <a:p>
            <a:pPr lvl="1"/>
            <a:r>
              <a:rPr lang="en-US" altLang="zh-TW" dirty="0">
                <a:ea typeface="新細明體" panose="02020500000000000000" pitchFamily="18" charset="-120"/>
              </a:rPr>
              <a:t>But requires fairly sophisticated data structure representation</a:t>
            </a:r>
          </a:p>
          <a:p>
            <a:pPr eaLnBrk="1" hangingPunct="1"/>
            <a:r>
              <a:rPr lang="en-US" altLang="zh-TW" b="1" dirty="0">
                <a:ea typeface="新細明體" panose="02020500000000000000" pitchFamily="18" charset="-120"/>
              </a:rPr>
              <a:t>Number of passes is usually small</a:t>
            </a:r>
          </a:p>
          <a:p>
            <a:pPr lvl="1"/>
            <a:r>
              <a:rPr lang="en-US" altLang="zh-TW" dirty="0">
                <a:ea typeface="新細明體" panose="02020500000000000000" pitchFamily="18" charset="-120"/>
              </a:rPr>
              <a:t>Converged very fast in practice</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934131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8492-2F3A-D747-8411-19A5850E5D47}"/>
              </a:ext>
            </a:extLst>
          </p:cNvPr>
          <p:cNvSpPr>
            <a:spLocks noGrp="1"/>
          </p:cNvSpPr>
          <p:nvPr>
            <p:ph type="title"/>
          </p:nvPr>
        </p:nvSpPr>
        <p:spPr/>
        <p:txBody>
          <a:bodyPr/>
          <a:lstStyle/>
          <a:p>
            <a:r>
              <a:rPr lang="en-US" dirty="0"/>
              <a:t>Drawbacks of KL Algorithm</a:t>
            </a:r>
          </a:p>
        </p:txBody>
      </p:sp>
      <p:sp>
        <p:nvSpPr>
          <p:cNvPr id="3" name="Content Placeholder 2">
            <a:extLst>
              <a:ext uri="{FF2B5EF4-FFF2-40B4-BE49-F238E27FC236}">
                <a16:creationId xmlns:a16="http://schemas.microsoft.com/office/drawing/2014/main" id="{48BBA9BD-3194-3C48-B94E-40B6E5E9C557}"/>
              </a:ext>
            </a:extLst>
          </p:cNvPr>
          <p:cNvSpPr>
            <a:spLocks noGrp="1"/>
          </p:cNvSpPr>
          <p:nvPr>
            <p:ph idx="1"/>
          </p:nvPr>
        </p:nvSpPr>
        <p:spPr/>
        <p:txBody>
          <a:bodyPr/>
          <a:lstStyle/>
          <a:p>
            <a:r>
              <a:rPr lang="en-US" b="1" dirty="0"/>
              <a:t>Handle only unit vertex weights</a:t>
            </a:r>
          </a:p>
          <a:p>
            <a:pPr lvl="1"/>
            <a:r>
              <a:rPr lang="en-US" dirty="0"/>
              <a:t>Vertex weights might represent block sizes, different from blocks to blocks in real situation</a:t>
            </a:r>
          </a:p>
          <a:p>
            <a:r>
              <a:rPr lang="en-US" b="1" dirty="0"/>
              <a:t>Handle only exact bisection</a:t>
            </a:r>
          </a:p>
          <a:p>
            <a:pPr lvl="1"/>
            <a:r>
              <a:rPr lang="en-US" dirty="0"/>
              <a:t>Need dummy vertices to handle the unbalanced problem</a:t>
            </a:r>
          </a:p>
          <a:p>
            <a:r>
              <a:rPr lang="en-US" b="1" dirty="0"/>
              <a:t>Handle only non-hypergraphs</a:t>
            </a:r>
          </a:p>
          <a:p>
            <a:pPr lvl="1"/>
            <a:r>
              <a:rPr lang="en-US" dirty="0"/>
              <a:t>Practical circuits have many terminal nodes for each cell output </a:t>
            </a:r>
          </a:p>
          <a:p>
            <a:pPr lvl="1"/>
            <a:r>
              <a:rPr lang="en-US" dirty="0"/>
              <a:t>Need to handle multi-terminal nets directly</a:t>
            </a:r>
          </a:p>
          <a:p>
            <a:endParaRPr lang="en-US" dirty="0"/>
          </a:p>
        </p:txBody>
      </p:sp>
      <p:grpSp>
        <p:nvGrpSpPr>
          <p:cNvPr id="4" name="Group 4">
            <a:extLst>
              <a:ext uri="{FF2B5EF4-FFF2-40B4-BE49-F238E27FC236}">
                <a16:creationId xmlns:a16="http://schemas.microsoft.com/office/drawing/2014/main" id="{7A6CEF1F-AF4C-1D48-83B6-E457EB0D9FD1}"/>
              </a:ext>
            </a:extLst>
          </p:cNvPr>
          <p:cNvGrpSpPr>
            <a:grpSpLocks/>
          </p:cNvGrpSpPr>
          <p:nvPr/>
        </p:nvGrpSpPr>
        <p:grpSpPr bwMode="auto">
          <a:xfrm>
            <a:off x="7336972" y="4842556"/>
            <a:ext cx="2640013" cy="1652587"/>
            <a:chOff x="3888" y="1049"/>
            <a:chExt cx="1663" cy="1041"/>
          </a:xfrm>
        </p:grpSpPr>
        <p:sp>
          <p:nvSpPr>
            <p:cNvPr id="5" name="AutoShape 5">
              <a:extLst>
                <a:ext uri="{FF2B5EF4-FFF2-40B4-BE49-F238E27FC236}">
                  <a16:creationId xmlns:a16="http://schemas.microsoft.com/office/drawing/2014/main" id="{F4EBBA67-82ED-774B-B604-0CDBE549FB25}"/>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E774DCAB-07D5-B64A-BDFD-362DD22A07BE}"/>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41F5ABD3-6D43-0542-9288-8BCF4B357254}"/>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DD549192-D481-404A-9F73-600033D9CD07}"/>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DF411ACC-D189-8345-9743-D5A5FF1E98F3}"/>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D88C7920-A406-1A46-B53E-5516AA6B9D64}"/>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FB9FE06D-B95D-7D4B-A4A0-D94C82E9882B}"/>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CCBB1F3-7FEC-8E4F-BF2B-06B80BC42EF4}"/>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FA4624BD-9636-0F4F-9889-995555BA15F1}"/>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F3AAB7B1-1751-394C-A57E-46F046236F5E}"/>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B2B7116B-7831-DF41-9813-BF0874690EB1}"/>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94AC692E-3C4B-664F-897B-4C33B8DD4924}"/>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28845737-0F2F-E643-8CF4-BF16B42FF624}"/>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
        <p:nvSpPr>
          <p:cNvPr id="18" name="TextBox 17">
            <a:extLst>
              <a:ext uri="{FF2B5EF4-FFF2-40B4-BE49-F238E27FC236}">
                <a16:creationId xmlns:a16="http://schemas.microsoft.com/office/drawing/2014/main" id="{6FA90F6C-273E-8D47-A1E7-25CDA2FEE5E2}"/>
              </a:ext>
            </a:extLst>
          </p:cNvPr>
          <p:cNvSpPr txBox="1"/>
          <p:nvPr/>
        </p:nvSpPr>
        <p:spPr>
          <a:xfrm>
            <a:off x="3735005" y="5415613"/>
            <a:ext cx="354481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 has two terminals, B and C!</a:t>
            </a:r>
          </a:p>
        </p:txBody>
      </p:sp>
    </p:spTree>
    <p:extLst>
      <p:ext uri="{BB962C8B-B14F-4D97-AF65-F5344CB8AC3E}">
        <p14:creationId xmlns:p14="http://schemas.microsoft.com/office/powerpoint/2010/main" val="2021753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3D22-0067-DE4F-9395-F40409AD0945}"/>
              </a:ext>
            </a:extLst>
          </p:cNvPr>
          <p:cNvSpPr>
            <a:spLocks noGrp="1"/>
          </p:cNvSpPr>
          <p:nvPr>
            <p:ph type="title"/>
          </p:nvPr>
        </p:nvSpPr>
        <p:spPr/>
        <p:txBody>
          <a:bodyPr/>
          <a:lstStyle/>
          <a:p>
            <a:r>
              <a:rPr lang="en-US" dirty="0"/>
              <a:t>Summary of KL Algorithm</a:t>
            </a:r>
          </a:p>
        </p:txBody>
      </p:sp>
      <p:sp>
        <p:nvSpPr>
          <p:cNvPr id="3" name="Content Placeholder 2">
            <a:extLst>
              <a:ext uri="{FF2B5EF4-FFF2-40B4-BE49-F238E27FC236}">
                <a16:creationId xmlns:a16="http://schemas.microsoft.com/office/drawing/2014/main" id="{806987D4-400B-C24E-AC21-8D3EFD2D427D}"/>
              </a:ext>
            </a:extLst>
          </p:cNvPr>
          <p:cNvSpPr>
            <a:spLocks noGrp="1"/>
          </p:cNvSpPr>
          <p:nvPr>
            <p:ph idx="1"/>
          </p:nvPr>
        </p:nvSpPr>
        <p:spPr/>
        <p:txBody>
          <a:bodyPr>
            <a:normAutofit fontScale="92500" lnSpcReduction="20000"/>
          </a:bodyPr>
          <a:lstStyle/>
          <a:p>
            <a:pPr algn="just" eaLnBrk="1" hangingPunct="1">
              <a:buFont typeface="Wingdings" pitchFamily="2" charset="2"/>
              <a:buNone/>
            </a:pPr>
            <a:r>
              <a:rPr lang="en-US" altLang="zh-TW" sz="2800" dirty="0">
                <a:ea typeface="新細明體" panose="02020500000000000000" pitchFamily="18" charset="-120"/>
              </a:rPr>
              <a:t>1. Pair-wise exchange of nodes to reduce cut size</a:t>
            </a:r>
          </a:p>
          <a:p>
            <a:pPr algn="just" eaLnBrk="1" hangingPunct="1">
              <a:buFont typeface="Wingdings" pitchFamily="2" charset="2"/>
              <a:buNone/>
            </a:pPr>
            <a:r>
              <a:rPr lang="en-US" altLang="zh-TW" sz="2800" dirty="0">
                <a:ea typeface="新細明體" panose="02020500000000000000" pitchFamily="18" charset="-120"/>
              </a:rPr>
              <a:t>2. Allow cut size to increase temporarily within a pass</a:t>
            </a:r>
          </a:p>
          <a:p>
            <a:pPr algn="just" eaLnBrk="1" hangingPunct="1">
              <a:buFont typeface="Wingdings" pitchFamily="2" charset="2"/>
              <a:buNone/>
            </a:pPr>
            <a:r>
              <a:rPr lang="en-US" altLang="zh-TW" sz="2800" dirty="0">
                <a:ea typeface="新細明體" panose="02020500000000000000" pitchFamily="18" charset="-120"/>
              </a:rPr>
              <a:t>3. Compute the gain of a swap</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Repeat</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Perform a feasible swap of max gain</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Mark swapped nodes “locked”</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Update swap gains</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Until no feasible swap</a:t>
            </a:r>
          </a:p>
          <a:p>
            <a:pPr algn="just" eaLnBrk="1" hangingPunct="1">
              <a:buFont typeface="Wingdings" pitchFamily="2" charset="2"/>
              <a:buNone/>
            </a:pPr>
            <a:r>
              <a:rPr lang="en-US" altLang="zh-TW" sz="2800" dirty="0">
                <a:ea typeface="新細明體" panose="02020500000000000000" pitchFamily="18" charset="-120"/>
              </a:rPr>
              <a:t>4. Find max prefix partial sum in gain sequence g</a:t>
            </a:r>
            <a:r>
              <a:rPr lang="en-US" altLang="zh-TW" sz="2800" baseline="-25000" dirty="0">
                <a:ea typeface="新細明體" panose="02020500000000000000" pitchFamily="18" charset="-120"/>
              </a:rPr>
              <a:t>1</a:t>
            </a:r>
            <a:r>
              <a:rPr lang="en-US" altLang="zh-TW" sz="2800" dirty="0">
                <a:ea typeface="新細明體" panose="02020500000000000000" pitchFamily="18" charset="-120"/>
              </a:rPr>
              <a:t>, g</a:t>
            </a:r>
            <a:r>
              <a:rPr lang="en-US" altLang="zh-TW" sz="2800" baseline="-25000" dirty="0">
                <a:ea typeface="新細明體" panose="02020500000000000000" pitchFamily="18" charset="-120"/>
              </a:rPr>
              <a:t>2</a:t>
            </a:r>
            <a:r>
              <a:rPr lang="en-US" altLang="zh-TW" sz="2800" dirty="0">
                <a:ea typeface="新細明體" panose="02020500000000000000" pitchFamily="18" charset="-120"/>
              </a:rPr>
              <a:t>, …, g</a:t>
            </a:r>
            <a:r>
              <a:rPr lang="en-US" altLang="zh-TW" sz="2800" baseline="-25000" dirty="0">
                <a:ea typeface="新細明體" panose="02020500000000000000" pitchFamily="18" charset="-120"/>
              </a:rPr>
              <a:t>m</a:t>
            </a:r>
          </a:p>
          <a:p>
            <a:pPr algn="just" eaLnBrk="1" hangingPunct="1">
              <a:buFont typeface="Wingdings" pitchFamily="2" charset="2"/>
              <a:buNone/>
            </a:pPr>
            <a:r>
              <a:rPr lang="en-US" altLang="zh-TW" sz="2800" dirty="0">
                <a:ea typeface="新細明體" panose="02020500000000000000" pitchFamily="18" charset="-120"/>
              </a:rPr>
              <a:t>5. Make corresponding swaps permanent</a:t>
            </a:r>
          </a:p>
          <a:p>
            <a:pPr algn="just" eaLnBrk="1" hangingPunct="1">
              <a:buFont typeface="Wingdings" pitchFamily="2" charset="2"/>
              <a:buNone/>
            </a:pPr>
            <a:r>
              <a:rPr lang="en-US" altLang="zh-TW" sz="2800" dirty="0">
                <a:ea typeface="新細明體" panose="02020500000000000000" pitchFamily="18" charset="-120"/>
              </a:rPr>
              <a:t>6. Start another pass if current pass reduces the cut size</a:t>
            </a:r>
            <a:endParaRPr lang="en-US" dirty="0"/>
          </a:p>
        </p:txBody>
      </p:sp>
      <p:grpSp>
        <p:nvGrpSpPr>
          <p:cNvPr id="4" name="Group 4">
            <a:extLst>
              <a:ext uri="{FF2B5EF4-FFF2-40B4-BE49-F238E27FC236}">
                <a16:creationId xmlns:a16="http://schemas.microsoft.com/office/drawing/2014/main" id="{FECF7661-6891-FA48-AD54-211EF57D8D48}"/>
              </a:ext>
            </a:extLst>
          </p:cNvPr>
          <p:cNvGrpSpPr>
            <a:grpSpLocks/>
          </p:cNvGrpSpPr>
          <p:nvPr/>
        </p:nvGrpSpPr>
        <p:grpSpPr bwMode="auto">
          <a:xfrm>
            <a:off x="9220200" y="2613025"/>
            <a:ext cx="2133600" cy="1631950"/>
            <a:chOff x="3936" y="1632"/>
            <a:chExt cx="1344" cy="1028"/>
          </a:xfrm>
        </p:grpSpPr>
        <p:sp>
          <p:nvSpPr>
            <p:cNvPr id="5" name="Oval 5">
              <a:extLst>
                <a:ext uri="{FF2B5EF4-FFF2-40B4-BE49-F238E27FC236}">
                  <a16:creationId xmlns:a16="http://schemas.microsoft.com/office/drawing/2014/main" id="{9A4A4FFC-52E7-CC4E-8CE9-66BABA8AF53A}"/>
                </a:ext>
              </a:extLst>
            </p:cNvPr>
            <p:cNvSpPr>
              <a:spLocks noChangeArrowheads="1"/>
            </p:cNvSpPr>
            <p:nvPr/>
          </p:nvSpPr>
          <p:spPr bwMode="auto">
            <a:xfrm>
              <a:off x="3936"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CD435CD4-CAFA-2442-AD99-AD349C15FD5F}"/>
                </a:ext>
              </a:extLst>
            </p:cNvPr>
            <p:cNvSpPr>
              <a:spLocks noChangeArrowheads="1"/>
            </p:cNvSpPr>
            <p:nvPr/>
          </p:nvSpPr>
          <p:spPr bwMode="auto">
            <a:xfrm>
              <a:off x="4800" y="2064"/>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4E3DD132-B90B-AC4B-9759-11F45AD19846}"/>
                </a:ext>
              </a:extLst>
            </p:cNvPr>
            <p:cNvSpPr>
              <a:spLocks noChangeArrowheads="1"/>
            </p:cNvSpPr>
            <p:nvPr/>
          </p:nvSpPr>
          <p:spPr bwMode="auto">
            <a:xfrm>
              <a:off x="4800"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DCCA637B-A00F-1C4E-B764-382DD348ECFE}"/>
                </a:ext>
              </a:extLst>
            </p:cNvPr>
            <p:cNvSpPr txBox="1">
              <a:spLocks noChangeArrowheads="1"/>
            </p:cNvSpPr>
            <p:nvPr/>
          </p:nvSpPr>
          <p:spPr bwMode="auto">
            <a:xfrm>
              <a:off x="4032"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9" name="Text Box 9">
              <a:extLst>
                <a:ext uri="{FF2B5EF4-FFF2-40B4-BE49-F238E27FC236}">
                  <a16:creationId xmlns:a16="http://schemas.microsoft.com/office/drawing/2014/main" id="{F3C48544-411C-6848-834B-8C15A44A0441}"/>
                </a:ext>
              </a:extLst>
            </p:cNvPr>
            <p:cNvSpPr txBox="1">
              <a:spLocks noChangeArrowheads="1"/>
            </p:cNvSpPr>
            <p:nvPr/>
          </p:nvSpPr>
          <p:spPr bwMode="auto">
            <a:xfrm>
              <a:off x="4848"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cxnSp>
          <p:nvCxnSpPr>
            <p:cNvPr id="10" name="AutoShape 10">
              <a:extLst>
                <a:ext uri="{FF2B5EF4-FFF2-40B4-BE49-F238E27FC236}">
                  <a16:creationId xmlns:a16="http://schemas.microsoft.com/office/drawing/2014/main" id="{2417DA0F-117C-814A-A854-8338AB22D873}"/>
                </a:ext>
              </a:extLst>
            </p:cNvPr>
            <p:cNvCxnSpPr>
              <a:cxnSpLocks noChangeShapeType="1"/>
              <a:stCxn id="8" idx="0"/>
              <a:endCxn id="9" idx="0"/>
            </p:cNvCxnSpPr>
            <p:nvPr/>
          </p:nvCxnSpPr>
          <p:spPr bwMode="auto">
            <a:xfrm rot="5400000" flipV="1">
              <a:off x="4607" y="1321"/>
              <a:ext cx="1" cy="816"/>
            </a:xfrm>
            <a:prstGeom prst="curvedConnector3">
              <a:avLst>
                <a:gd name="adj1" fmla="val -290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1">
              <a:extLst>
                <a:ext uri="{FF2B5EF4-FFF2-40B4-BE49-F238E27FC236}">
                  <a16:creationId xmlns:a16="http://schemas.microsoft.com/office/drawing/2014/main" id="{078EC918-46A9-4F4A-ACEC-45770F5F0DE7}"/>
                </a:ext>
              </a:extLst>
            </p:cNvPr>
            <p:cNvGrpSpPr>
              <a:grpSpLocks/>
            </p:cNvGrpSpPr>
            <p:nvPr/>
          </p:nvGrpSpPr>
          <p:grpSpPr bwMode="auto">
            <a:xfrm>
              <a:off x="3936" y="1872"/>
              <a:ext cx="1296" cy="576"/>
              <a:chOff x="3936" y="2016"/>
              <a:chExt cx="1296" cy="576"/>
            </a:xfrm>
          </p:grpSpPr>
          <p:sp>
            <p:nvSpPr>
              <p:cNvPr id="13" name="Oval 12">
                <a:extLst>
                  <a:ext uri="{FF2B5EF4-FFF2-40B4-BE49-F238E27FC236}">
                    <a16:creationId xmlns:a16="http://schemas.microsoft.com/office/drawing/2014/main" id="{097EAFA0-A563-8747-80D6-37397196C953}"/>
                  </a:ext>
                </a:extLst>
              </p:cNvPr>
              <p:cNvSpPr>
                <a:spLocks noChangeArrowheads="1"/>
              </p:cNvSpPr>
              <p:nvPr/>
            </p:nvSpPr>
            <p:spPr bwMode="auto">
              <a:xfrm>
                <a:off x="3936" y="2208"/>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3">
                <a:extLst>
                  <a:ext uri="{FF2B5EF4-FFF2-40B4-BE49-F238E27FC236}">
                    <a16:creationId xmlns:a16="http://schemas.microsoft.com/office/drawing/2014/main" id="{6F139F04-5117-AF41-8794-ABB1463E82C2}"/>
                  </a:ext>
                </a:extLst>
              </p:cNvPr>
              <p:cNvSpPr txBox="1">
                <a:spLocks noChangeArrowheads="1"/>
              </p:cNvSpPr>
              <p:nvPr/>
            </p:nvSpPr>
            <p:spPr bwMode="auto">
              <a:xfrm>
                <a:off x="3984"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5" name="Text Box 14">
                <a:extLst>
                  <a:ext uri="{FF2B5EF4-FFF2-40B4-BE49-F238E27FC236}">
                    <a16:creationId xmlns:a16="http://schemas.microsoft.com/office/drawing/2014/main" id="{06855545-2BFE-5C40-B93B-D5A36C882F04}"/>
                  </a:ext>
                </a:extLst>
              </p:cNvPr>
              <p:cNvSpPr txBox="1">
                <a:spLocks noChangeArrowheads="1"/>
              </p:cNvSpPr>
              <p:nvPr/>
            </p:nvSpPr>
            <p:spPr bwMode="auto">
              <a:xfrm>
                <a:off x="4896"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6" name="AutoShape 15">
                <a:extLst>
                  <a:ext uri="{FF2B5EF4-FFF2-40B4-BE49-F238E27FC236}">
                    <a16:creationId xmlns:a16="http://schemas.microsoft.com/office/drawing/2014/main" id="{40443FBA-EBF1-5F4B-8F51-1B1E972A7B2F}"/>
                  </a:ext>
                </a:extLst>
              </p:cNvPr>
              <p:cNvSpPr>
                <a:spLocks noChangeArrowheads="1"/>
              </p:cNvSpPr>
              <p:nvPr/>
            </p:nvSpPr>
            <p:spPr bwMode="auto">
              <a:xfrm>
                <a:off x="4512" y="2016"/>
                <a:ext cx="240" cy="192"/>
              </a:xfrm>
              <a:prstGeom prst="downArrow">
                <a:avLst>
                  <a:gd name="adj1" fmla="val 50000"/>
                  <a:gd name="adj2" fmla="val 25000"/>
                </a:avLst>
              </a:prstGeom>
              <a:solidFill>
                <a:srgbClr val="FBFAE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Line 16">
                <a:extLst>
                  <a:ext uri="{FF2B5EF4-FFF2-40B4-BE49-F238E27FC236}">
                    <a16:creationId xmlns:a16="http://schemas.microsoft.com/office/drawing/2014/main" id="{E272DE0A-D751-424F-85F1-E59A2F87D93A}"/>
                  </a:ext>
                </a:extLst>
              </p:cNvPr>
              <p:cNvSpPr>
                <a:spLocks noChangeShapeType="1"/>
              </p:cNvSpPr>
              <p:nvPr/>
            </p:nvSpPr>
            <p:spPr bwMode="auto">
              <a:xfrm flipH="1" flipV="1">
                <a:off x="4272" y="2400"/>
                <a:ext cx="3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 name="Line 17">
                <a:extLst>
                  <a:ext uri="{FF2B5EF4-FFF2-40B4-BE49-F238E27FC236}">
                    <a16:creationId xmlns:a16="http://schemas.microsoft.com/office/drawing/2014/main" id="{FD78DA79-AD57-374D-B1F4-B3FE4B1BB4C1}"/>
                  </a:ext>
                </a:extLst>
              </p:cNvPr>
              <p:cNvSpPr>
                <a:spLocks noChangeShapeType="1"/>
              </p:cNvSpPr>
              <p:nvPr/>
            </p:nvSpPr>
            <p:spPr bwMode="auto">
              <a:xfrm flipV="1">
                <a:off x="4608" y="2400"/>
                <a:ext cx="38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 name="Text Box 18">
              <a:extLst>
                <a:ext uri="{FF2B5EF4-FFF2-40B4-BE49-F238E27FC236}">
                  <a16:creationId xmlns:a16="http://schemas.microsoft.com/office/drawing/2014/main" id="{090054B0-B8FE-6940-9BCC-A06CA86B9A7C}"/>
                </a:ext>
              </a:extLst>
            </p:cNvPr>
            <p:cNvSpPr txBox="1">
              <a:spLocks noChangeArrowheads="1"/>
            </p:cNvSpPr>
            <p:nvPr/>
          </p:nvSpPr>
          <p:spPr bwMode="auto">
            <a:xfrm>
              <a:off x="4416" y="2448"/>
              <a:ext cx="528"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locked</a:t>
              </a:r>
            </a:p>
          </p:txBody>
        </p:sp>
      </p:grpSp>
    </p:spTree>
    <p:extLst>
      <p:ext uri="{BB962C8B-B14F-4D97-AF65-F5344CB8AC3E}">
        <p14:creationId xmlns:p14="http://schemas.microsoft.com/office/powerpoint/2010/main" val="144609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98A8-ADC2-A547-8117-A4BA4448A91C}"/>
              </a:ext>
            </a:extLst>
          </p:cNvPr>
          <p:cNvSpPr>
            <a:spLocks noGrp="1"/>
          </p:cNvSpPr>
          <p:nvPr>
            <p:ph type="title"/>
          </p:nvPr>
        </p:nvSpPr>
        <p:spPr/>
        <p:txBody>
          <a:bodyPr/>
          <a:lstStyle/>
          <a:p>
            <a:r>
              <a:rPr lang="en-US" dirty="0"/>
              <a:t>Importance of Circuit Partition</a:t>
            </a:r>
          </a:p>
        </p:txBody>
      </p:sp>
      <p:sp>
        <p:nvSpPr>
          <p:cNvPr id="3" name="Content Placeholder 2">
            <a:extLst>
              <a:ext uri="{FF2B5EF4-FFF2-40B4-BE49-F238E27FC236}">
                <a16:creationId xmlns:a16="http://schemas.microsoft.com/office/drawing/2014/main" id="{4506C395-0FE5-614F-BB39-70CA17EDCE67}"/>
              </a:ext>
            </a:extLst>
          </p:cNvPr>
          <p:cNvSpPr>
            <a:spLocks noGrp="1"/>
          </p:cNvSpPr>
          <p:nvPr>
            <p:ph idx="1"/>
          </p:nvPr>
        </p:nvSpPr>
        <p:spPr/>
        <p:txBody>
          <a:bodyPr>
            <a:normAutofit lnSpcReduction="10000"/>
          </a:bodyPr>
          <a:lstStyle/>
          <a:p>
            <a:pPr eaLnBrk="1" hangingPunct="1">
              <a:lnSpc>
                <a:spcPct val="90000"/>
              </a:lnSpc>
            </a:pPr>
            <a:r>
              <a:rPr lang="en-US" altLang="zh-TW" sz="2400" b="1" dirty="0">
                <a:ea typeface="新細明體" panose="02020500000000000000" pitchFamily="18" charset="-120"/>
              </a:rPr>
              <a:t>Divide &amp; Conquer design methodology</a:t>
            </a:r>
          </a:p>
          <a:p>
            <a:pPr lvl="1" eaLnBrk="1" hangingPunct="1">
              <a:lnSpc>
                <a:spcPct val="90000"/>
              </a:lnSpc>
            </a:pPr>
            <a:r>
              <a:rPr lang="en-US" altLang="zh-TW" dirty="0">
                <a:ea typeface="新細明體" panose="02020500000000000000" pitchFamily="18" charset="-120"/>
              </a:rPr>
              <a:t>The most effective way to solve problems of high complexity</a:t>
            </a:r>
          </a:p>
          <a:p>
            <a:pPr lvl="1" eaLnBrk="1" hangingPunct="1">
              <a:lnSpc>
                <a:spcPct val="90000"/>
              </a:lnSpc>
            </a:pPr>
            <a:r>
              <a:rPr lang="en-US" altLang="zh-TW" dirty="0">
                <a:ea typeface="新細明體" panose="02020500000000000000" pitchFamily="18" charset="-120"/>
              </a:rPr>
              <a:t>Ex: min-cut based placement, partitioning-based test generation, …</a:t>
            </a:r>
          </a:p>
          <a:p>
            <a:pPr eaLnBrk="1" hangingPunct="1">
              <a:lnSpc>
                <a:spcPct val="90000"/>
              </a:lnSpc>
            </a:pPr>
            <a:r>
              <a:rPr lang="en-US" altLang="zh-TW" sz="2400" b="1" dirty="0">
                <a:ea typeface="新細明體" panose="02020500000000000000" pitchFamily="18" charset="-120"/>
              </a:rPr>
              <a:t>System-level partitioning for multi-chip designs</a:t>
            </a:r>
          </a:p>
          <a:p>
            <a:pPr lvl="1" eaLnBrk="1" hangingPunct="1">
              <a:lnSpc>
                <a:spcPct val="90000"/>
              </a:lnSpc>
            </a:pPr>
            <a:r>
              <a:rPr lang="en-US" altLang="zh-TW" dirty="0">
                <a:ea typeface="新細明體" panose="02020500000000000000" pitchFamily="18" charset="-120"/>
              </a:rPr>
              <a:t>Inter-chip interconnection delay dominates system performance</a:t>
            </a:r>
          </a:p>
          <a:p>
            <a:pPr eaLnBrk="1" hangingPunct="1">
              <a:lnSpc>
                <a:spcPct val="90000"/>
              </a:lnSpc>
            </a:pPr>
            <a:r>
              <a:rPr lang="en-US" altLang="zh-TW" sz="2400" b="1" dirty="0">
                <a:ea typeface="新細明體" panose="02020500000000000000" pitchFamily="18" charset="-120"/>
              </a:rPr>
              <a:t>Circuit emulation/parallel simulation</a:t>
            </a:r>
          </a:p>
          <a:p>
            <a:pPr lvl="1" eaLnBrk="1" hangingPunct="1">
              <a:lnSpc>
                <a:spcPct val="90000"/>
              </a:lnSpc>
            </a:pPr>
            <a:r>
              <a:rPr lang="en-US" altLang="zh-TW" dirty="0">
                <a:ea typeface="新細明體" panose="02020500000000000000" pitchFamily="18" charset="-120"/>
              </a:rPr>
              <a:t>Partition large circuit into multiple FPGAs or multiple special-purpose processors</a:t>
            </a:r>
          </a:p>
          <a:p>
            <a:pPr eaLnBrk="1" hangingPunct="1">
              <a:lnSpc>
                <a:spcPct val="90000"/>
              </a:lnSpc>
            </a:pPr>
            <a:r>
              <a:rPr lang="en-US" altLang="zh-TW" sz="2400" b="1" dirty="0">
                <a:ea typeface="新細明體" panose="02020500000000000000" pitchFamily="18" charset="-120"/>
              </a:rPr>
              <a:t>Parallel CAD development</a:t>
            </a:r>
          </a:p>
          <a:p>
            <a:pPr lvl="1" eaLnBrk="1" hangingPunct="1">
              <a:lnSpc>
                <a:spcPct val="90000"/>
              </a:lnSpc>
            </a:pPr>
            <a:r>
              <a:rPr lang="en-US" altLang="zh-TW" dirty="0">
                <a:ea typeface="新細明體" panose="02020500000000000000" pitchFamily="18" charset="-120"/>
              </a:rPr>
              <a:t>Task decomposition and load balancing</a:t>
            </a:r>
          </a:p>
          <a:p>
            <a:pPr eaLnBrk="1" hangingPunct="1">
              <a:lnSpc>
                <a:spcPct val="90000"/>
              </a:lnSpc>
            </a:pPr>
            <a:r>
              <a:rPr lang="en-US" altLang="zh-TW" sz="2400" dirty="0">
                <a:solidFill>
                  <a:srgbClr val="0000CC"/>
                </a:solidFill>
                <a:ea typeface="新細明體" panose="02020500000000000000" pitchFamily="18" charset="-120"/>
              </a:rPr>
              <a:t>In deep-submicron designs, partitioning defines local and global interconnect, and has significant impact on circuit performance</a:t>
            </a:r>
          </a:p>
        </p:txBody>
      </p:sp>
    </p:spTree>
    <p:extLst>
      <p:ext uri="{BB962C8B-B14F-4D97-AF65-F5344CB8AC3E}">
        <p14:creationId xmlns:p14="http://schemas.microsoft.com/office/powerpoint/2010/main" val="3849826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77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2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89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77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766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5843</TotalTime>
  <Words>2159</Words>
  <Application>Microsoft Macintosh PowerPoint</Application>
  <PresentationFormat>Widescreen</PresentationFormat>
  <Paragraphs>472</Paragraphs>
  <Slides>36</Slides>
  <Notes>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7" baseType="lpstr">
      <vt:lpstr>SwissCheese</vt:lpstr>
      <vt:lpstr>Arial</vt:lpstr>
      <vt:lpstr>Calibri</vt:lpstr>
      <vt:lpstr>Calibri Light</vt:lpstr>
      <vt:lpstr>Futura Lt BT</vt:lpstr>
      <vt:lpstr>Monotype Sorts</vt:lpstr>
      <vt:lpstr>Symbol</vt:lpstr>
      <vt:lpstr>Times New Roman</vt:lpstr>
      <vt:lpstr>Wingdings</vt:lpstr>
      <vt:lpstr>Office Theme</vt:lpstr>
      <vt:lpstr>方程式</vt:lpstr>
      <vt:lpstr>Lecture 3: Circuit Partitioning – I </vt:lpstr>
      <vt:lpstr>Physical Design Flow</vt:lpstr>
      <vt:lpstr>Circuit Partition</vt:lpstr>
      <vt:lpstr>Importance of Circuit Partition</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Terminology</vt:lpstr>
      <vt:lpstr>Circuit Representation</vt:lpstr>
      <vt:lpstr>Circuit Partition Formulation</vt:lpstr>
      <vt:lpstr>A Bi-partitioning Example</vt:lpstr>
      <vt:lpstr>Circuit Partition Formulation</vt:lpstr>
      <vt:lpstr>Circuit Partitioning Algorithms</vt:lpstr>
      <vt:lpstr>Iterative Partitioning Algorithms</vt:lpstr>
      <vt:lpstr>Kernighan-Lin (KL) Algorithm</vt:lpstr>
      <vt:lpstr>Restricted Partition Problem</vt:lpstr>
      <vt:lpstr>Problem Formulation</vt:lpstr>
      <vt:lpstr>A Naive Approach …</vt:lpstr>
      <vt:lpstr>Idea of KL Algorithm</vt:lpstr>
      <vt:lpstr>Idea of KL Algorithm</vt:lpstr>
      <vt:lpstr>Idea of KL Algorithm</vt:lpstr>
      <vt:lpstr>KL Algorithm</vt:lpstr>
      <vt:lpstr>KL Algorithm Walkthrough – 1 </vt:lpstr>
      <vt:lpstr>KL Algorithm Walkthrough – 2</vt:lpstr>
      <vt:lpstr>KL Algorithm Walkthrough – 3</vt:lpstr>
      <vt:lpstr>KL Algorithm Walkthrough – 4</vt:lpstr>
      <vt:lpstr>KL Algorithm Walkthrough – 5</vt:lpstr>
      <vt:lpstr>Recap: KL Algorithm</vt:lpstr>
      <vt:lpstr>Time Complexity of KL Algorithm</vt:lpstr>
      <vt:lpstr>Drawbacks of KL Algorithm</vt:lpstr>
      <vt:lpstr>Summary of KL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Huang, Tsung-Wei</cp:lastModifiedBy>
  <cp:revision>1468</cp:revision>
  <dcterms:created xsi:type="dcterms:W3CDTF">2021-01-05T18:50:35Z</dcterms:created>
  <dcterms:modified xsi:type="dcterms:W3CDTF">2022-08-07T20:00:10Z</dcterms:modified>
</cp:coreProperties>
</file>